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8398" y="380631"/>
            <a:ext cx="3508375" cy="98488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1300" spc="-10" b="1">
                <a:latin typeface="Times New Roman"/>
                <a:cs typeface="Times New Roman"/>
              </a:rPr>
              <a:t>CỘNG </a:t>
            </a:r>
            <a:r>
              <a:rPr dirty="0" sz="1300" b="1">
                <a:latin typeface="Times New Roman"/>
                <a:cs typeface="Times New Roman"/>
              </a:rPr>
              <a:t>HÒA XÃ HỘI </a:t>
            </a:r>
            <a:r>
              <a:rPr dirty="0" sz="1300" spc="-10" b="1">
                <a:latin typeface="Times New Roman"/>
                <a:cs typeface="Times New Roman"/>
              </a:rPr>
              <a:t>CHỦ </a:t>
            </a:r>
            <a:r>
              <a:rPr dirty="0" sz="1300" spc="-5" b="1">
                <a:latin typeface="Times New Roman"/>
                <a:cs typeface="Times New Roman"/>
              </a:rPr>
              <a:t>NGHĨA </a:t>
            </a:r>
            <a:r>
              <a:rPr dirty="0" sz="1300" spc="-10" b="1">
                <a:latin typeface="Times New Roman"/>
                <a:cs typeface="Times New Roman"/>
              </a:rPr>
              <a:t>VIỆT NAM</a:t>
            </a:r>
            <a:endParaRPr sz="13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  <a:spcBef>
                <a:spcPts val="235"/>
              </a:spcBef>
            </a:pPr>
            <a:r>
              <a:rPr dirty="0" sz="1400" spc="-5" b="1">
                <a:latin typeface="Times New Roman"/>
                <a:cs typeface="Times New Roman"/>
              </a:rPr>
              <a:t>Độc lập </a:t>
            </a:r>
            <a:r>
              <a:rPr dirty="0" sz="1400" b="1">
                <a:latin typeface="Times New Roman"/>
                <a:cs typeface="Times New Roman"/>
              </a:rPr>
              <a:t>– Tự </a:t>
            </a:r>
            <a:r>
              <a:rPr dirty="0" sz="1400" spc="-10" b="1">
                <a:latin typeface="Times New Roman"/>
                <a:cs typeface="Times New Roman"/>
              </a:rPr>
              <a:t>do </a:t>
            </a:r>
            <a:r>
              <a:rPr dirty="0" sz="1400" b="1">
                <a:latin typeface="Times New Roman"/>
                <a:cs typeface="Times New Roman"/>
              </a:rPr>
              <a:t>– </a:t>
            </a:r>
            <a:r>
              <a:rPr dirty="0" sz="1400" spc="-5" b="1">
                <a:latin typeface="Times New Roman"/>
                <a:cs typeface="Times New Roman"/>
              </a:rPr>
              <a:t>Hạnh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phúc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ĐƠN XIN THÔI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HỌC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2286" y="1599946"/>
            <a:ext cx="6591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Times New Roman"/>
                <a:cs typeface="Times New Roman"/>
              </a:rPr>
              <a:t>Kính</a:t>
            </a:r>
            <a:r>
              <a:rPr dirty="0" sz="1300" spc="-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gửi: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6685" y="1568856"/>
            <a:ext cx="3188970" cy="7099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08585" indent="-96520">
              <a:lnSpc>
                <a:spcPct val="100000"/>
              </a:lnSpc>
              <a:spcBef>
                <a:spcPts val="340"/>
              </a:spcBef>
              <a:buChar char="-"/>
              <a:tabLst>
                <a:tab pos="109220" algn="l"/>
              </a:tabLst>
            </a:pPr>
            <a:r>
              <a:rPr dirty="0" sz="1300" spc="-5">
                <a:latin typeface="Times New Roman"/>
                <a:cs typeface="Times New Roman"/>
              </a:rPr>
              <a:t>Hiệu trưởng Trường </a:t>
            </a:r>
            <a:r>
              <a:rPr dirty="0" sz="1300" spc="-10">
                <a:latin typeface="Times New Roman"/>
                <a:cs typeface="Times New Roman"/>
              </a:rPr>
              <a:t>Đại </a:t>
            </a:r>
            <a:r>
              <a:rPr dirty="0" sz="1300" spc="-5">
                <a:latin typeface="Times New Roman"/>
                <a:cs typeface="Times New Roman"/>
              </a:rPr>
              <a:t>học Hồng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Đức;</a:t>
            </a:r>
            <a:endParaRPr sz="1300">
              <a:latin typeface="Times New Roman"/>
              <a:cs typeface="Times New Roman"/>
            </a:endParaRPr>
          </a:p>
          <a:p>
            <a:pPr marL="108585" indent="-96520">
              <a:lnSpc>
                <a:spcPct val="100000"/>
              </a:lnSpc>
              <a:spcBef>
                <a:spcPts val="240"/>
              </a:spcBef>
              <a:buChar char="-"/>
              <a:tabLst>
                <a:tab pos="109220" algn="l"/>
              </a:tabLst>
            </a:pPr>
            <a:r>
              <a:rPr dirty="0" sz="1300" spc="-10">
                <a:latin typeface="Times New Roman"/>
                <a:cs typeface="Times New Roman"/>
              </a:rPr>
              <a:t>Phòng </a:t>
            </a:r>
            <a:r>
              <a:rPr dirty="0" sz="1300" spc="-5">
                <a:latin typeface="Times New Roman"/>
                <a:cs typeface="Times New Roman"/>
              </a:rPr>
              <a:t>GDCT và </a:t>
            </a:r>
            <a:r>
              <a:rPr dirty="0" sz="1300">
                <a:latin typeface="Times New Roman"/>
                <a:cs typeface="Times New Roman"/>
              </a:rPr>
              <a:t>Công </a:t>
            </a:r>
            <a:r>
              <a:rPr dirty="0" sz="1300" spc="-5">
                <a:latin typeface="Times New Roman"/>
                <a:cs typeface="Times New Roman"/>
              </a:rPr>
              <a:t>tác học sinh, sinh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viên;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300" spc="-5">
                <a:latin typeface="Times New Roman"/>
                <a:cs typeface="Times New Roman"/>
              </a:rPr>
              <a:t>- Khoa: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136" y="2429916"/>
            <a:ext cx="6217285" cy="29743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325"/>
              </a:spcBef>
            </a:pPr>
            <a:r>
              <a:rPr dirty="0" sz="1300" spc="-5">
                <a:latin typeface="Times New Roman"/>
                <a:cs typeface="Times New Roman"/>
              </a:rPr>
              <a:t>Em tên là: ...........................................................; </a:t>
            </a:r>
            <a:r>
              <a:rPr dirty="0" sz="1300" spc="-10">
                <a:latin typeface="Times New Roman"/>
                <a:cs typeface="Times New Roman"/>
              </a:rPr>
              <a:t>Mã </a:t>
            </a:r>
            <a:r>
              <a:rPr dirty="0" sz="1300" spc="-5">
                <a:latin typeface="Times New Roman"/>
                <a:cs typeface="Times New Roman"/>
              </a:rPr>
              <a:t>số </a:t>
            </a:r>
            <a:r>
              <a:rPr dirty="0" sz="1300" spc="-10">
                <a:latin typeface="Times New Roman"/>
                <a:cs typeface="Times New Roman"/>
              </a:rPr>
              <a:t>SV:</a:t>
            </a:r>
            <a:r>
              <a:rPr dirty="0" sz="1300" spc="26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29"/>
              </a:spcBef>
            </a:pPr>
            <a:r>
              <a:rPr dirty="0" sz="1300" spc="-10">
                <a:latin typeface="Times New Roman"/>
                <a:cs typeface="Times New Roman"/>
              </a:rPr>
              <a:t>Ngày, </a:t>
            </a:r>
            <a:r>
              <a:rPr dirty="0" sz="1300" spc="-5">
                <a:latin typeface="Times New Roman"/>
                <a:cs typeface="Times New Roman"/>
              </a:rPr>
              <a:t>tháng, năm sinh: </a:t>
            </a:r>
            <a:r>
              <a:rPr dirty="0" sz="1300" spc="1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Hộ khẩu thường trú: </a:t>
            </a:r>
            <a:r>
              <a:rPr dirty="0" sz="1300" spc="14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Số điện </a:t>
            </a:r>
            <a:r>
              <a:rPr dirty="0" sz="1300">
                <a:latin typeface="Times New Roman"/>
                <a:cs typeface="Times New Roman"/>
              </a:rPr>
              <a:t>thoại: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............................................................................: 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Là </a:t>
            </a:r>
            <a:r>
              <a:rPr dirty="0" sz="1300" spc="-10">
                <a:latin typeface="Times New Roman"/>
                <a:cs typeface="Times New Roman"/>
              </a:rPr>
              <a:t>HSSV </a:t>
            </a:r>
            <a:r>
              <a:rPr dirty="0" sz="1300" spc="-5">
                <a:latin typeface="Times New Roman"/>
                <a:cs typeface="Times New Roman"/>
              </a:rPr>
              <a:t>lớp:.....................................................; Khoa: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 marR="25400">
              <a:lnSpc>
                <a:spcPct val="114599"/>
              </a:lnSpc>
              <a:spcBef>
                <a:spcPts val="15"/>
              </a:spcBef>
            </a:pPr>
            <a:r>
              <a:rPr dirty="0" sz="1300" spc="-5">
                <a:latin typeface="Times New Roman"/>
                <a:cs typeface="Times New Roman"/>
              </a:rPr>
              <a:t>Em xin được thôi học </a:t>
            </a:r>
            <a:r>
              <a:rPr dirty="0" sz="1300">
                <a:latin typeface="Times New Roman"/>
                <a:cs typeface="Times New Roman"/>
              </a:rPr>
              <a:t>tại </a:t>
            </a:r>
            <a:r>
              <a:rPr dirty="0" sz="1300" spc="-5">
                <a:latin typeface="Times New Roman"/>
                <a:cs typeface="Times New Roman"/>
              </a:rPr>
              <a:t>Trường </a:t>
            </a:r>
            <a:r>
              <a:rPr dirty="0" sz="1300" spc="-10">
                <a:latin typeface="Times New Roman"/>
                <a:cs typeface="Times New Roman"/>
              </a:rPr>
              <a:t>Đại </a:t>
            </a:r>
            <a:r>
              <a:rPr dirty="0" sz="1300" spc="-5">
                <a:latin typeface="Times New Roman"/>
                <a:cs typeface="Times New Roman"/>
              </a:rPr>
              <a:t>học </a:t>
            </a:r>
            <a:r>
              <a:rPr dirty="0" sz="1300">
                <a:latin typeface="Times New Roman"/>
                <a:cs typeface="Times New Roman"/>
              </a:rPr>
              <a:t>Hồng </a:t>
            </a:r>
            <a:r>
              <a:rPr dirty="0" sz="1300" spc="-5">
                <a:latin typeface="Times New Roman"/>
                <a:cs typeface="Times New Roman"/>
              </a:rPr>
              <a:t>Đức từ ngày: </a:t>
            </a:r>
            <a:r>
              <a:rPr dirty="0" sz="1300">
                <a:latin typeface="Times New Roman"/>
                <a:cs typeface="Times New Roman"/>
              </a:rPr>
              <a:t>................./............./20</a:t>
            </a:r>
            <a:r>
              <a:rPr dirty="0" sz="1300">
                <a:latin typeface="Arial"/>
                <a:cs typeface="Arial"/>
              </a:rPr>
              <a:t>…........</a:t>
            </a:r>
            <a:r>
              <a:rPr dirty="0" sz="1300">
                <a:latin typeface="Times New Roman"/>
                <a:cs typeface="Times New Roman"/>
              </a:rPr>
              <a:t>.  </a:t>
            </a:r>
            <a:r>
              <a:rPr dirty="0" sz="1300" spc="-5">
                <a:latin typeface="Times New Roman"/>
                <a:cs typeface="Times New Roman"/>
              </a:rPr>
              <a:t>Lý </a:t>
            </a:r>
            <a:r>
              <a:rPr dirty="0" sz="1300" spc="25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do:...........................................................................................................................................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 marR="8890" indent="456565">
              <a:lnSpc>
                <a:spcPts val="1800"/>
              </a:lnSpc>
              <a:spcBef>
                <a:spcPts val="85"/>
              </a:spcBef>
            </a:pPr>
            <a:r>
              <a:rPr dirty="0" sz="1300" spc="-5">
                <a:latin typeface="Times New Roman"/>
                <a:cs typeface="Times New Roman"/>
              </a:rPr>
              <a:t>Em cam đoan </a:t>
            </a:r>
            <a:r>
              <a:rPr dirty="0" sz="1300">
                <a:latin typeface="Times New Roman"/>
                <a:cs typeface="Times New Roman"/>
              </a:rPr>
              <a:t>những lời </a:t>
            </a:r>
            <a:r>
              <a:rPr dirty="0" sz="1300" spc="-5">
                <a:latin typeface="Times New Roman"/>
                <a:cs typeface="Times New Roman"/>
              </a:rPr>
              <a:t>khai trên là đúng </a:t>
            </a:r>
            <a:r>
              <a:rPr dirty="0" sz="1300">
                <a:latin typeface="Times New Roman"/>
                <a:cs typeface="Times New Roman"/>
              </a:rPr>
              <a:t>sự </a:t>
            </a:r>
            <a:r>
              <a:rPr dirty="0" sz="1300" spc="-5">
                <a:latin typeface="Times New Roman"/>
                <a:cs typeface="Times New Roman"/>
              </a:rPr>
              <a:t>thật, nếu sai em xin chịu </a:t>
            </a:r>
            <a:r>
              <a:rPr dirty="0" sz="1300">
                <a:latin typeface="Times New Roman"/>
                <a:cs typeface="Times New Roman"/>
              </a:rPr>
              <a:t>trách nhiệm  </a:t>
            </a:r>
            <a:r>
              <a:rPr dirty="0" sz="1300" spc="-5">
                <a:latin typeface="Times New Roman"/>
                <a:cs typeface="Times New Roman"/>
              </a:rPr>
              <a:t>trước pháp </a:t>
            </a:r>
            <a:r>
              <a:rPr dirty="0" sz="1300">
                <a:latin typeface="Times New Roman"/>
                <a:cs typeface="Times New Roman"/>
              </a:rPr>
              <a:t>luật </a:t>
            </a:r>
            <a:r>
              <a:rPr dirty="0" sz="1300" spc="-5">
                <a:latin typeface="Times New Roman"/>
                <a:cs typeface="Times New Roman"/>
              </a:rPr>
              <a:t>và </a:t>
            </a:r>
            <a:r>
              <a:rPr dirty="0" sz="1300" spc="-10">
                <a:latin typeface="Times New Roman"/>
                <a:cs typeface="Times New Roman"/>
              </a:rPr>
              <a:t>Nhà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trường.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dirty="0" sz="1300" spc="-5">
                <a:latin typeface="Times New Roman"/>
                <a:cs typeface="Times New Roman"/>
              </a:rPr>
              <a:t>Em xin trân trọng </a:t>
            </a:r>
            <a:r>
              <a:rPr dirty="0" sz="1300">
                <a:latin typeface="Times New Roman"/>
                <a:cs typeface="Times New Roman"/>
              </a:rPr>
              <a:t>cảm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ơn!</a:t>
            </a:r>
            <a:endParaRPr sz="1300">
              <a:latin typeface="Times New Roman"/>
              <a:cs typeface="Times New Roman"/>
            </a:endParaRPr>
          </a:p>
          <a:p>
            <a:pPr marL="3118485">
              <a:lnSpc>
                <a:spcPct val="100000"/>
              </a:lnSpc>
              <a:spcBef>
                <a:spcPts val="250"/>
              </a:spcBef>
            </a:pPr>
            <a:r>
              <a:rPr dirty="0" sz="1300" spc="-5" i="1">
                <a:latin typeface="Times New Roman"/>
                <a:cs typeface="Times New Roman"/>
              </a:rPr>
              <a:t>..................., ngày..........tháng..........năm</a:t>
            </a:r>
            <a:r>
              <a:rPr dirty="0" sz="1300" spc="120" i="1">
                <a:latin typeface="Times New Roman"/>
                <a:cs typeface="Times New Roman"/>
              </a:rPr>
              <a:t> </a:t>
            </a:r>
            <a:r>
              <a:rPr dirty="0" sz="1300" i="1">
                <a:latin typeface="Times New Roman"/>
                <a:cs typeface="Times New Roman"/>
              </a:rPr>
              <a:t>20.</a:t>
            </a:r>
            <a:r>
              <a:rPr dirty="0" sz="1300" i="1">
                <a:latin typeface="Arial"/>
                <a:cs typeface="Arial"/>
              </a:rPr>
              <a:t>…</a:t>
            </a:r>
            <a:endParaRPr sz="1300">
              <a:latin typeface="Arial"/>
              <a:cs typeface="Arial"/>
            </a:endParaRPr>
          </a:p>
          <a:p>
            <a:pPr marL="3664585">
              <a:lnSpc>
                <a:spcPct val="100000"/>
              </a:lnSpc>
              <a:spcBef>
                <a:spcPts val="235"/>
              </a:spcBef>
            </a:pPr>
            <a:r>
              <a:rPr dirty="0" sz="1200" spc="-5" b="1">
                <a:latin typeface="Times New Roman"/>
                <a:cs typeface="Times New Roman"/>
              </a:rPr>
              <a:t>CHỮ </a:t>
            </a:r>
            <a:r>
              <a:rPr dirty="0" sz="1200" b="1">
                <a:latin typeface="Times New Roman"/>
                <a:cs typeface="Times New Roman"/>
              </a:rPr>
              <a:t>KÝ </a:t>
            </a:r>
            <a:r>
              <a:rPr dirty="0" sz="1200" spc="-5" b="1">
                <a:latin typeface="Times New Roman"/>
                <a:cs typeface="Times New Roman"/>
              </a:rPr>
              <a:t>CỦA NGƯỜI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HỌC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716" y="5871063"/>
            <a:ext cx="3489960" cy="129921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300" spc="-5" b="1">
                <a:latin typeface="Times New Roman"/>
                <a:cs typeface="Times New Roman"/>
              </a:rPr>
              <a:t>* Ý KIẾN </a:t>
            </a:r>
            <a:r>
              <a:rPr dirty="0" sz="1300" spc="-10" b="1">
                <a:latin typeface="Times New Roman"/>
                <a:cs typeface="Times New Roman"/>
              </a:rPr>
              <a:t>CỦA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marL="791210" marR="20320" indent="-762000">
              <a:lnSpc>
                <a:spcPct val="114999"/>
              </a:lnSpc>
              <a:spcBef>
                <a:spcPts val="70"/>
              </a:spcBef>
            </a:pPr>
            <a:r>
              <a:rPr dirty="0" sz="1000" spc="-10" i="1">
                <a:latin typeface="Times New Roman"/>
                <a:cs typeface="Times New Roman"/>
              </a:rPr>
              <a:t>(Trợ </a:t>
            </a:r>
            <a:r>
              <a:rPr dirty="0" sz="1000" spc="-5" i="1">
                <a:latin typeface="Times New Roman"/>
                <a:cs typeface="Times New Roman"/>
              </a:rPr>
              <a:t>lý Công tác HSSV phụ trách kiểm soát nội dung </a:t>
            </a:r>
            <a:r>
              <a:rPr dirty="0" sz="1000" spc="-10" i="1">
                <a:latin typeface="Times New Roman"/>
                <a:cs typeface="Times New Roman"/>
              </a:rPr>
              <a:t>người </a:t>
            </a:r>
            <a:r>
              <a:rPr dirty="0" sz="1000" i="1">
                <a:latin typeface="Times New Roman"/>
                <a:cs typeface="Times New Roman"/>
              </a:rPr>
              <a:t>học ghi  </a:t>
            </a:r>
            <a:r>
              <a:rPr dirty="0" sz="1000" spc="-5" i="1">
                <a:latin typeface="Times New Roman"/>
                <a:cs typeface="Times New Roman"/>
              </a:rPr>
              <a:t>trong đơn và </a:t>
            </a:r>
            <a:r>
              <a:rPr dirty="0" sz="1000" spc="-10" i="1">
                <a:latin typeface="Times New Roman"/>
                <a:cs typeface="Times New Roman"/>
              </a:rPr>
              <a:t>xin </a:t>
            </a:r>
            <a:r>
              <a:rPr dirty="0" sz="1000" spc="-5" i="1">
                <a:latin typeface="Times New Roman"/>
                <a:cs typeface="Times New Roman"/>
              </a:rPr>
              <a:t>ý kiến </a:t>
            </a:r>
            <a:r>
              <a:rPr dirty="0" sz="1000" spc="-10" i="1">
                <a:latin typeface="Times New Roman"/>
                <a:cs typeface="Times New Roman"/>
              </a:rPr>
              <a:t>Trưởng</a:t>
            </a:r>
            <a:r>
              <a:rPr dirty="0" sz="1000" spc="8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khoa)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2401" y="5883935"/>
            <a:ext cx="2023110" cy="6940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TRƯỞNG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45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3716" y="7402829"/>
            <a:ext cx="3491865" cy="994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imes New Roman"/>
                <a:cs typeface="Times New Roman"/>
              </a:rPr>
              <a:t>* 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PHÒNG GDCT VÀ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CTHSSV: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32401" y="7371739"/>
            <a:ext cx="2023110" cy="6953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-5" b="1">
                <a:latin typeface="Times New Roman"/>
                <a:cs typeface="Times New Roman"/>
              </a:rPr>
              <a:t>TRƯỞNG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PHÒNG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29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3716" y="8738768"/>
            <a:ext cx="3491865" cy="7099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 spc="-5" b="1">
                <a:latin typeface="Times New Roman"/>
                <a:cs typeface="Times New Roman"/>
              </a:rPr>
              <a:t>* DUYỆT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32401" y="8738768"/>
            <a:ext cx="2023110" cy="6953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29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94635" y="883919"/>
            <a:ext cx="2214880" cy="0"/>
          </a:xfrm>
          <a:custGeom>
            <a:avLst/>
            <a:gdLst/>
            <a:ahLst/>
            <a:cxnLst/>
            <a:rect l="l" t="t" r="r" b="b"/>
            <a:pathLst>
              <a:path w="2214879" h="0">
                <a:moveTo>
                  <a:pt x="0" y="0"/>
                </a:moveTo>
                <a:lnTo>
                  <a:pt x="221487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136" y="1040637"/>
            <a:ext cx="6215380" cy="3832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525"/>
              </a:lnSpc>
              <a:spcBef>
                <a:spcPts val="95"/>
              </a:spcBef>
            </a:pPr>
            <a:r>
              <a:rPr dirty="0" sz="1300" spc="-10" b="1">
                <a:latin typeface="Times New Roman"/>
                <a:cs typeface="Times New Roman"/>
              </a:rPr>
              <a:t>CỘNG </a:t>
            </a:r>
            <a:r>
              <a:rPr dirty="0" sz="1300" b="1">
                <a:latin typeface="Times New Roman"/>
                <a:cs typeface="Times New Roman"/>
              </a:rPr>
              <a:t>HÒA </a:t>
            </a:r>
            <a:r>
              <a:rPr dirty="0" sz="1300" spc="-10" b="1">
                <a:latin typeface="Times New Roman"/>
                <a:cs typeface="Times New Roman"/>
              </a:rPr>
              <a:t>XÃ </a:t>
            </a:r>
            <a:r>
              <a:rPr dirty="0" sz="1300" spc="-5" b="1">
                <a:latin typeface="Times New Roman"/>
                <a:cs typeface="Times New Roman"/>
              </a:rPr>
              <a:t>HỘI </a:t>
            </a:r>
            <a:r>
              <a:rPr dirty="0" sz="1300" spc="-10" b="1">
                <a:latin typeface="Times New Roman"/>
                <a:cs typeface="Times New Roman"/>
              </a:rPr>
              <a:t>CHỦ </a:t>
            </a:r>
            <a:r>
              <a:rPr dirty="0" sz="1300" spc="-5" b="1">
                <a:latin typeface="Times New Roman"/>
                <a:cs typeface="Times New Roman"/>
              </a:rPr>
              <a:t>NGHĨA VIỆT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NAM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525"/>
              </a:lnSpc>
            </a:pPr>
            <a:r>
              <a:rPr dirty="0" sz="1300" spc="-10" b="1">
                <a:latin typeface="Times New Roman"/>
                <a:cs typeface="Times New Roman"/>
              </a:rPr>
              <a:t>Độc </a:t>
            </a:r>
            <a:r>
              <a:rPr dirty="0" sz="1300" spc="-5" b="1">
                <a:latin typeface="Times New Roman"/>
                <a:cs typeface="Times New Roman"/>
              </a:rPr>
              <a:t>lập - Tự do - </a:t>
            </a:r>
            <a:r>
              <a:rPr dirty="0" sz="1300" b="1">
                <a:latin typeface="Times New Roman"/>
                <a:cs typeface="Times New Roman"/>
              </a:rPr>
              <a:t>Hạnh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phúc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300" spc="-10" b="1">
                <a:latin typeface="Times New Roman"/>
                <a:cs typeface="Times New Roman"/>
              </a:rPr>
              <a:t>ĐƠN XIN CẤP </a:t>
            </a:r>
            <a:r>
              <a:rPr dirty="0" sz="1300" spc="-5" b="1">
                <a:latin typeface="Times New Roman"/>
                <a:cs typeface="Times New Roman"/>
              </a:rPr>
              <a:t>LẠI THẺ SINH</a:t>
            </a:r>
            <a:r>
              <a:rPr dirty="0" sz="1300" spc="4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VIÊN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tabLst>
                <a:tab pos="1841500" algn="l"/>
              </a:tabLst>
            </a:pPr>
            <a:r>
              <a:rPr dirty="0" sz="1300" spc="-10">
                <a:latin typeface="Times New Roman"/>
                <a:cs typeface="Times New Roman"/>
              </a:rPr>
              <a:t>Kính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gửi:	</a:t>
            </a:r>
            <a:r>
              <a:rPr dirty="0" sz="1300" spc="-10">
                <a:latin typeface="Times New Roman"/>
                <a:cs typeface="Times New Roman"/>
              </a:rPr>
              <a:t>Phòng </a:t>
            </a:r>
            <a:r>
              <a:rPr dirty="0" sz="1300" spc="-5">
                <a:latin typeface="Times New Roman"/>
                <a:cs typeface="Times New Roman"/>
              </a:rPr>
              <a:t>Công tác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HSSV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469265" marR="399415">
              <a:lnSpc>
                <a:spcPct val="127899"/>
              </a:lnSpc>
              <a:spcBef>
                <a:spcPts val="5"/>
              </a:spcBef>
            </a:pPr>
            <a:r>
              <a:rPr dirty="0" sz="1300" spc="-5">
                <a:latin typeface="Times New Roman"/>
                <a:cs typeface="Times New Roman"/>
              </a:rPr>
              <a:t>Tên em là: ………………………………… </a:t>
            </a:r>
            <a:r>
              <a:rPr dirty="0" sz="1300" spc="-10">
                <a:latin typeface="Times New Roman"/>
                <a:cs typeface="Times New Roman"/>
              </a:rPr>
              <a:t>Mã </a:t>
            </a:r>
            <a:r>
              <a:rPr dirty="0" sz="1300" spc="-5">
                <a:latin typeface="Times New Roman"/>
                <a:cs typeface="Times New Roman"/>
              </a:rPr>
              <a:t>số HSSV: </a:t>
            </a:r>
            <a:r>
              <a:rPr dirty="0" sz="1300">
                <a:latin typeface="Times New Roman"/>
                <a:cs typeface="Times New Roman"/>
              </a:rPr>
              <a:t>…………....…….......  </a:t>
            </a:r>
            <a:r>
              <a:rPr dirty="0" sz="1300" spc="-10">
                <a:latin typeface="Times New Roman"/>
                <a:cs typeface="Times New Roman"/>
              </a:rPr>
              <a:t>Ngày </a:t>
            </a:r>
            <a:r>
              <a:rPr dirty="0" sz="1300" spc="-5">
                <a:latin typeface="Times New Roman"/>
                <a:cs typeface="Times New Roman"/>
              </a:rPr>
              <a:t>sinh: ……………….……………… .. Số điện </a:t>
            </a:r>
            <a:r>
              <a:rPr dirty="0" sz="1300">
                <a:latin typeface="Times New Roman"/>
                <a:cs typeface="Times New Roman"/>
              </a:rPr>
              <a:t>thoại: </a:t>
            </a:r>
            <a:r>
              <a:rPr dirty="0" sz="1300" spc="-5">
                <a:latin typeface="Times New Roman"/>
                <a:cs typeface="Times New Roman"/>
              </a:rPr>
              <a:t>..................................  Hộ khẩu thường trú: ..…………………………………………………….………  Là </a:t>
            </a:r>
            <a:r>
              <a:rPr dirty="0" sz="1300" spc="-10">
                <a:latin typeface="Times New Roman"/>
                <a:cs typeface="Times New Roman"/>
              </a:rPr>
              <a:t>SV </a:t>
            </a:r>
            <a:r>
              <a:rPr dirty="0" sz="1300" spc="-5">
                <a:latin typeface="Times New Roman"/>
                <a:cs typeface="Times New Roman"/>
              </a:rPr>
              <a:t>lớp: ………………...……. Khoa:………...…… </a:t>
            </a:r>
            <a:r>
              <a:rPr dirty="0" sz="1300" spc="-10">
                <a:latin typeface="Times New Roman"/>
                <a:cs typeface="Times New Roman"/>
              </a:rPr>
              <a:t>Khóa </a:t>
            </a:r>
            <a:r>
              <a:rPr dirty="0" sz="1300" spc="-5">
                <a:latin typeface="Times New Roman"/>
                <a:cs typeface="Times New Roman"/>
              </a:rPr>
              <a:t>học: </a:t>
            </a:r>
            <a:r>
              <a:rPr dirty="0" sz="1300">
                <a:latin typeface="Times New Roman"/>
                <a:cs typeface="Times New Roman"/>
              </a:rPr>
              <a:t>20..... </a:t>
            </a:r>
            <a:r>
              <a:rPr dirty="0" sz="1300" spc="-5">
                <a:latin typeface="Times New Roman"/>
                <a:cs typeface="Times New Roman"/>
              </a:rPr>
              <a:t>- </a:t>
            </a:r>
            <a:r>
              <a:rPr dirty="0" sz="1300">
                <a:latin typeface="Times New Roman"/>
                <a:cs typeface="Times New Roman"/>
              </a:rPr>
              <a:t>20….  </a:t>
            </a:r>
            <a:r>
              <a:rPr dirty="0" sz="1300" spc="-5">
                <a:latin typeface="Times New Roman"/>
                <a:cs typeface="Times New Roman"/>
              </a:rPr>
              <a:t>Em xin được </a:t>
            </a:r>
            <a:r>
              <a:rPr dirty="0" sz="1300" spc="-10">
                <a:latin typeface="Times New Roman"/>
                <a:cs typeface="Times New Roman"/>
              </a:rPr>
              <a:t>Nhà </a:t>
            </a:r>
            <a:r>
              <a:rPr dirty="0" sz="1300" spc="-5">
                <a:latin typeface="Times New Roman"/>
                <a:cs typeface="Times New Roman"/>
              </a:rPr>
              <a:t>trường cấp lại </a:t>
            </a:r>
            <a:r>
              <a:rPr dirty="0" sz="1300">
                <a:latin typeface="Times New Roman"/>
                <a:cs typeface="Times New Roman"/>
              </a:rPr>
              <a:t>thẻ </a:t>
            </a:r>
            <a:r>
              <a:rPr dirty="0" sz="1300" spc="-10">
                <a:latin typeface="Times New Roman"/>
                <a:cs typeface="Times New Roman"/>
              </a:rPr>
              <a:t>SV </a:t>
            </a:r>
            <a:r>
              <a:rPr dirty="0" sz="1300">
                <a:latin typeface="Times New Roman"/>
                <a:cs typeface="Times New Roman"/>
              </a:rPr>
              <a:t>(lần......) </a:t>
            </a:r>
            <a:r>
              <a:rPr dirty="0" sz="1300" spc="-5">
                <a:latin typeface="Times New Roman"/>
                <a:cs typeface="Times New Roman"/>
              </a:rPr>
              <a:t>để làm </a:t>
            </a:r>
            <a:r>
              <a:rPr dirty="0" sz="1300">
                <a:latin typeface="Times New Roman"/>
                <a:cs typeface="Times New Roman"/>
              </a:rPr>
              <a:t>giấy </a:t>
            </a:r>
            <a:r>
              <a:rPr dirty="0" sz="1300" spc="-5">
                <a:latin typeface="Times New Roman"/>
                <a:cs typeface="Times New Roman"/>
              </a:rPr>
              <a:t>tờ tùy</a:t>
            </a:r>
            <a:r>
              <a:rPr dirty="0" sz="1300" spc="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thân.</a:t>
            </a:r>
            <a:endParaRPr sz="1300">
              <a:latin typeface="Times New Roman"/>
              <a:cs typeface="Times New Roman"/>
            </a:endParaRPr>
          </a:p>
          <a:p>
            <a:pPr algn="just" marL="469265">
              <a:lnSpc>
                <a:spcPct val="100000"/>
              </a:lnSpc>
              <a:spcBef>
                <a:spcPts val="430"/>
              </a:spcBef>
            </a:pPr>
            <a:r>
              <a:rPr dirty="0" sz="1300" spc="-5">
                <a:latin typeface="Times New Roman"/>
                <a:cs typeface="Times New Roman"/>
              </a:rPr>
              <a:t>Lý do xin cấp lại: . . . . . . . . . . . . . . . . . . . . . . . . . . . . . . . . . . . . . . . . . . . . . . . . . .</a:t>
            </a:r>
            <a:r>
              <a:rPr dirty="0" sz="1300" spc="2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algn="just" marL="12700" marR="6985" indent="456565">
              <a:lnSpc>
                <a:spcPts val="1490"/>
              </a:lnSpc>
              <a:spcBef>
                <a:spcPts val="550"/>
              </a:spcBef>
            </a:pPr>
            <a:r>
              <a:rPr dirty="0" sz="1300" spc="-5">
                <a:latin typeface="Times New Roman"/>
                <a:cs typeface="Times New Roman"/>
              </a:rPr>
              <a:t>Em cam đoan </a:t>
            </a:r>
            <a:r>
              <a:rPr dirty="0" sz="1300">
                <a:latin typeface="Times New Roman"/>
                <a:cs typeface="Times New Roman"/>
              </a:rPr>
              <a:t>những lời </a:t>
            </a:r>
            <a:r>
              <a:rPr dirty="0" sz="1300" spc="-5">
                <a:latin typeface="Times New Roman"/>
                <a:cs typeface="Times New Roman"/>
              </a:rPr>
              <a:t>khai trên là đúng </a:t>
            </a:r>
            <a:r>
              <a:rPr dirty="0" sz="1300">
                <a:latin typeface="Times New Roman"/>
                <a:cs typeface="Times New Roman"/>
              </a:rPr>
              <a:t>sự </a:t>
            </a:r>
            <a:r>
              <a:rPr dirty="0" sz="1300" spc="-5">
                <a:latin typeface="Times New Roman"/>
                <a:cs typeface="Times New Roman"/>
              </a:rPr>
              <a:t>thật, nếu sai em xin chịu </a:t>
            </a:r>
            <a:r>
              <a:rPr dirty="0" sz="1300">
                <a:latin typeface="Times New Roman"/>
                <a:cs typeface="Times New Roman"/>
              </a:rPr>
              <a:t>trách nhiệm  </a:t>
            </a:r>
            <a:r>
              <a:rPr dirty="0" sz="1300" spc="-5">
                <a:latin typeface="Times New Roman"/>
                <a:cs typeface="Times New Roman"/>
              </a:rPr>
              <a:t>trước pháp </a:t>
            </a:r>
            <a:r>
              <a:rPr dirty="0" sz="1300">
                <a:latin typeface="Times New Roman"/>
                <a:cs typeface="Times New Roman"/>
              </a:rPr>
              <a:t>luật </a:t>
            </a:r>
            <a:r>
              <a:rPr dirty="0" sz="1300" spc="-5">
                <a:latin typeface="Times New Roman"/>
                <a:cs typeface="Times New Roman"/>
              </a:rPr>
              <a:t>và </a:t>
            </a:r>
            <a:r>
              <a:rPr dirty="0" sz="1300" spc="-10">
                <a:latin typeface="Times New Roman"/>
                <a:cs typeface="Times New Roman"/>
              </a:rPr>
              <a:t>Nhà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trường.</a:t>
            </a:r>
            <a:endParaRPr sz="1300">
              <a:latin typeface="Times New Roman"/>
              <a:cs typeface="Times New Roman"/>
            </a:endParaRPr>
          </a:p>
          <a:p>
            <a:pPr algn="just" marL="469265">
              <a:lnSpc>
                <a:spcPct val="100000"/>
              </a:lnSpc>
              <a:spcBef>
                <a:spcPts val="395"/>
              </a:spcBef>
            </a:pPr>
            <a:r>
              <a:rPr dirty="0" sz="1300" spc="-5">
                <a:latin typeface="Times New Roman"/>
                <a:cs typeface="Times New Roman"/>
              </a:rPr>
              <a:t>Em xin trân trọng </a:t>
            </a:r>
            <a:r>
              <a:rPr dirty="0" sz="1300">
                <a:latin typeface="Times New Roman"/>
                <a:cs typeface="Times New Roman"/>
              </a:rPr>
              <a:t>cảm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ơn!</a:t>
            </a:r>
            <a:endParaRPr sz="1300">
              <a:latin typeface="Times New Roman"/>
              <a:cs typeface="Times New Roman"/>
            </a:endParaRPr>
          </a:p>
          <a:p>
            <a:pPr algn="just" marL="2988945">
              <a:lnSpc>
                <a:spcPct val="100000"/>
              </a:lnSpc>
              <a:spcBef>
                <a:spcPts val="445"/>
              </a:spcBef>
            </a:pPr>
            <a:r>
              <a:rPr dirty="0" sz="1300" i="1">
                <a:latin typeface="Times New Roman"/>
                <a:cs typeface="Times New Roman"/>
              </a:rPr>
              <a:t>Thanh </a:t>
            </a:r>
            <a:r>
              <a:rPr dirty="0" sz="1300" spc="-10" i="1">
                <a:latin typeface="Times New Roman"/>
                <a:cs typeface="Times New Roman"/>
              </a:rPr>
              <a:t>Hoá, </a:t>
            </a:r>
            <a:r>
              <a:rPr dirty="0" sz="1300" spc="-5" i="1">
                <a:latin typeface="Times New Roman"/>
                <a:cs typeface="Times New Roman"/>
              </a:rPr>
              <a:t>ngày . . . . . </a:t>
            </a:r>
            <a:r>
              <a:rPr dirty="0" sz="1300" i="1">
                <a:latin typeface="Times New Roman"/>
                <a:cs typeface="Times New Roman"/>
              </a:rPr>
              <a:t>tháng </a:t>
            </a:r>
            <a:r>
              <a:rPr dirty="0" sz="1300" spc="-5" i="1">
                <a:latin typeface="Times New Roman"/>
                <a:cs typeface="Times New Roman"/>
              </a:rPr>
              <a:t>. . . . . </a:t>
            </a:r>
            <a:r>
              <a:rPr dirty="0" sz="1300" i="1">
                <a:latin typeface="Times New Roman"/>
                <a:cs typeface="Times New Roman"/>
              </a:rPr>
              <a:t>năm </a:t>
            </a:r>
            <a:r>
              <a:rPr dirty="0" sz="1300" spc="-5" i="1">
                <a:latin typeface="Times New Roman"/>
                <a:cs typeface="Times New Roman"/>
              </a:rPr>
              <a:t>20 . .</a:t>
            </a:r>
            <a:r>
              <a:rPr dirty="0" sz="1300" spc="1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42128" y="4829968"/>
            <a:ext cx="1336675" cy="53467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41910">
              <a:lnSpc>
                <a:spcPct val="100000"/>
              </a:lnSpc>
              <a:spcBef>
                <a:spcPts val="620"/>
              </a:spcBef>
            </a:pPr>
            <a:r>
              <a:rPr dirty="0" sz="1300" spc="-5" b="1">
                <a:latin typeface="Times New Roman"/>
                <a:cs typeface="Times New Roman"/>
              </a:rPr>
              <a:t>NGƯỜI</a:t>
            </a:r>
            <a:r>
              <a:rPr dirty="0" sz="1300" spc="-2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HỌC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 </a:t>
            </a:r>
            <a:r>
              <a:rPr dirty="0" sz="1200" spc="-5" i="1">
                <a:latin typeface="Times New Roman"/>
                <a:cs typeface="Times New Roman"/>
              </a:rPr>
              <a:t>và</a:t>
            </a:r>
            <a:r>
              <a:rPr dirty="0" sz="1200" spc="-7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136" y="4847106"/>
            <a:ext cx="2828290" cy="10134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672465">
              <a:lnSpc>
                <a:spcPct val="100000"/>
              </a:lnSpc>
              <a:spcBef>
                <a:spcPts val="484"/>
              </a:spcBef>
            </a:pPr>
            <a:r>
              <a:rPr dirty="0" sz="1300" spc="-5" b="1">
                <a:latin typeface="Times New Roman"/>
                <a:cs typeface="Times New Roman"/>
              </a:rPr>
              <a:t>Ý KIẾN CỦA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</a:t>
            </a:r>
            <a:r>
              <a:rPr dirty="0" sz="1300" spc="9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</a:t>
            </a:r>
            <a:r>
              <a:rPr dirty="0" sz="1300" spc="8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</a:t>
            </a:r>
            <a:r>
              <a:rPr dirty="0" sz="1300" spc="8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7710" y="6638925"/>
            <a:ext cx="3849370" cy="414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530"/>
              </a:lnSpc>
              <a:spcBef>
                <a:spcPts val="95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1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530"/>
              </a:lnSpc>
            </a:pPr>
            <a:r>
              <a:rPr dirty="0" sz="1300" spc="-5" b="1">
                <a:latin typeface="Times New Roman"/>
                <a:cs typeface="Times New Roman"/>
              </a:rPr>
              <a:t>Ý KIỂN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b="1">
                <a:latin typeface="Times New Roman"/>
                <a:cs typeface="Times New Roman"/>
              </a:rPr>
              <a:t>PHÒNG </a:t>
            </a:r>
            <a:r>
              <a:rPr dirty="0" sz="1300" spc="-5" b="1">
                <a:latin typeface="Times New Roman"/>
                <a:cs typeface="Times New Roman"/>
              </a:rPr>
              <a:t>GDCT VÀ CÔNG TÁC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HSSV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4182" y="8347709"/>
            <a:ext cx="3916679" cy="414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530"/>
              </a:lnSpc>
              <a:spcBef>
                <a:spcPts val="95"/>
              </a:spcBef>
            </a:pPr>
            <a:r>
              <a:rPr dirty="0" sz="1300" spc="-5" b="1">
                <a:latin typeface="Times New Roman"/>
                <a:cs typeface="Times New Roman"/>
              </a:rPr>
              <a:t>Thời gian </a:t>
            </a:r>
            <a:r>
              <a:rPr dirty="0" sz="1300" spc="-10" b="1">
                <a:latin typeface="Times New Roman"/>
                <a:cs typeface="Times New Roman"/>
              </a:rPr>
              <a:t>người </a:t>
            </a:r>
            <a:r>
              <a:rPr dirty="0" sz="1300" b="1">
                <a:latin typeface="Times New Roman"/>
                <a:cs typeface="Times New Roman"/>
              </a:rPr>
              <a:t>học </a:t>
            </a:r>
            <a:r>
              <a:rPr dirty="0" sz="1300" spc="-5" b="1">
                <a:latin typeface="Times New Roman"/>
                <a:cs typeface="Times New Roman"/>
              </a:rPr>
              <a:t>nhận thẻ </a:t>
            </a:r>
            <a:r>
              <a:rPr dirty="0" sz="1300" b="1">
                <a:latin typeface="Times New Roman"/>
                <a:cs typeface="Times New Roman"/>
              </a:rPr>
              <a:t>cấp </a:t>
            </a:r>
            <a:r>
              <a:rPr dirty="0" sz="1300" spc="-5" b="1">
                <a:latin typeface="Times New Roman"/>
                <a:cs typeface="Times New Roman"/>
              </a:rPr>
              <a:t>lại: </a:t>
            </a:r>
            <a:r>
              <a:rPr dirty="0" sz="1300" b="1">
                <a:latin typeface="Times New Roman"/>
                <a:cs typeface="Times New Roman"/>
              </a:rPr>
              <a:t>......../........./20......</a:t>
            </a:r>
            <a:endParaRPr sz="1300">
              <a:latin typeface="Times New Roman"/>
              <a:cs typeface="Times New Roman"/>
            </a:endParaRPr>
          </a:p>
          <a:p>
            <a:pPr algn="ctr" marL="635">
              <a:lnSpc>
                <a:spcPts val="1530"/>
              </a:lnSpc>
            </a:pPr>
            <a:r>
              <a:rPr dirty="0" sz="1300" spc="-5" b="1">
                <a:latin typeface="Times New Roman"/>
                <a:cs typeface="Times New Roman"/>
              </a:rPr>
              <a:t>Ký</a:t>
            </a:r>
            <a:r>
              <a:rPr dirty="0" sz="1300" spc="-10" b="1">
                <a:latin typeface="Times New Roman"/>
                <a:cs typeface="Times New Roman"/>
              </a:rPr>
              <a:t> nhận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04489" y="1481454"/>
            <a:ext cx="2007235" cy="0"/>
          </a:xfrm>
          <a:custGeom>
            <a:avLst/>
            <a:gdLst/>
            <a:ahLst/>
            <a:cxnLst/>
            <a:rect l="l" t="t" r="r" b="b"/>
            <a:pathLst>
              <a:path w="2007235" h="0">
                <a:moveTo>
                  <a:pt x="0" y="0"/>
                </a:moveTo>
                <a:lnTo>
                  <a:pt x="200723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136" y="1085748"/>
            <a:ext cx="2509520" cy="54102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r" marR="27940">
              <a:lnSpc>
                <a:spcPct val="100000"/>
              </a:lnSpc>
              <a:spcBef>
                <a:spcPts val="565"/>
              </a:spcBef>
            </a:pPr>
            <a:r>
              <a:rPr dirty="0" sz="1300" spc="-5">
                <a:latin typeface="Times New Roman"/>
                <a:cs typeface="Times New Roman"/>
              </a:rPr>
              <a:t>TRƯỜNG </a:t>
            </a:r>
            <a:r>
              <a:rPr dirty="0" sz="1300" spc="-10">
                <a:latin typeface="Times New Roman"/>
                <a:cs typeface="Times New Roman"/>
              </a:rPr>
              <a:t>ĐẠI </a:t>
            </a:r>
            <a:r>
              <a:rPr dirty="0" sz="1300" spc="-5">
                <a:latin typeface="Times New Roman"/>
                <a:cs typeface="Times New Roman"/>
              </a:rPr>
              <a:t>HỌC </a:t>
            </a:r>
            <a:r>
              <a:rPr dirty="0" sz="1300" spc="-10">
                <a:latin typeface="Times New Roman"/>
                <a:cs typeface="Times New Roman"/>
              </a:rPr>
              <a:t>HỒNG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ĐỨC</a:t>
            </a:r>
            <a:endParaRPr sz="13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470"/>
              </a:spcBef>
            </a:pPr>
            <a:r>
              <a:rPr dirty="0" sz="1300" spc="-5" b="1">
                <a:latin typeface="Times New Roman"/>
                <a:cs typeface="Times New Roman"/>
              </a:rPr>
              <a:t>PHÒNG KẾ HOẠCH TÀI</a:t>
            </a:r>
            <a:r>
              <a:rPr dirty="0" sz="1300" spc="-6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CHÍNH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3615" y="1103028"/>
            <a:ext cx="3469640" cy="52641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300" b="1">
                <a:latin typeface="Times New Roman"/>
                <a:cs typeface="Times New Roman"/>
              </a:rPr>
              <a:t>CỘNG </a:t>
            </a:r>
            <a:r>
              <a:rPr dirty="0" sz="1300" spc="-5" b="1">
                <a:latin typeface="Times New Roman"/>
                <a:cs typeface="Times New Roman"/>
              </a:rPr>
              <a:t>HÒA </a:t>
            </a:r>
            <a:r>
              <a:rPr dirty="0" sz="1300" b="1">
                <a:latin typeface="Times New Roman"/>
                <a:cs typeface="Times New Roman"/>
              </a:rPr>
              <a:t>XÃ HỘI </a:t>
            </a:r>
            <a:r>
              <a:rPr dirty="0" sz="1300" spc="-5" b="1">
                <a:latin typeface="Times New Roman"/>
                <a:cs typeface="Times New Roman"/>
              </a:rPr>
              <a:t>CHỦ NGHĨA VIỆT</a:t>
            </a:r>
            <a:r>
              <a:rPr dirty="0" sz="1300" spc="-6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NAM</a:t>
            </a:r>
            <a:endParaRPr sz="1300">
              <a:latin typeface="Times New Roman"/>
              <a:cs typeface="Times New Roman"/>
            </a:endParaRPr>
          </a:p>
          <a:p>
            <a:pPr marL="820419">
              <a:lnSpc>
                <a:spcPct val="100000"/>
              </a:lnSpc>
              <a:spcBef>
                <a:spcPts val="370"/>
              </a:spcBef>
            </a:pPr>
            <a:r>
              <a:rPr dirty="0" sz="1400" b="1">
                <a:latin typeface="Times New Roman"/>
                <a:cs typeface="Times New Roman"/>
              </a:rPr>
              <a:t>Độc </a:t>
            </a:r>
            <a:r>
              <a:rPr dirty="0" sz="1400" spc="-5" b="1">
                <a:latin typeface="Times New Roman"/>
                <a:cs typeface="Times New Roman"/>
              </a:rPr>
              <a:t>lập </a:t>
            </a:r>
            <a:r>
              <a:rPr dirty="0" sz="1400" b="1">
                <a:latin typeface="Times New Roman"/>
                <a:cs typeface="Times New Roman"/>
              </a:rPr>
              <a:t>- Tự </a:t>
            </a:r>
            <a:r>
              <a:rPr dirty="0" sz="1400" spc="-10" b="1">
                <a:latin typeface="Times New Roman"/>
                <a:cs typeface="Times New Roman"/>
              </a:rPr>
              <a:t>do </a:t>
            </a:r>
            <a:r>
              <a:rPr dirty="0" sz="1400" b="1">
                <a:latin typeface="Times New Roman"/>
                <a:cs typeface="Times New Roman"/>
              </a:rPr>
              <a:t>- </a:t>
            </a:r>
            <a:r>
              <a:rPr dirty="0" sz="1400" spc="-5" b="1">
                <a:latin typeface="Times New Roman"/>
                <a:cs typeface="Times New Roman"/>
              </a:rPr>
              <a:t>Hạnh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phúc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2286" y="1921509"/>
            <a:ext cx="5509895" cy="1036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0002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BẢNG </a:t>
            </a:r>
            <a:r>
              <a:rPr dirty="0" sz="1400" spc="-5" b="1">
                <a:latin typeface="Times New Roman"/>
                <a:cs typeface="Times New Roman"/>
              </a:rPr>
              <a:t>THANH TOÁN </a:t>
            </a:r>
            <a:r>
              <a:rPr dirty="0" sz="1400" spc="-10" b="1">
                <a:latin typeface="Times New Roman"/>
                <a:cs typeface="Times New Roman"/>
              </a:rPr>
              <a:t>TÀI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SẢN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Họ và </a:t>
            </a:r>
            <a:r>
              <a:rPr dirty="0" sz="1400" spc="-5">
                <a:latin typeface="Times New Roman"/>
                <a:cs typeface="Times New Roman"/>
              </a:rPr>
              <a:t>tên: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.........................................................................................................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800100" algn="l"/>
              </a:tabLst>
            </a:pPr>
            <a:r>
              <a:rPr dirty="0" sz="1400" spc="-5">
                <a:latin typeface="Times New Roman"/>
                <a:cs typeface="Times New Roman"/>
              </a:rPr>
              <a:t>Chức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vụ:	............................................ </a:t>
            </a:r>
            <a:r>
              <a:rPr dirty="0" sz="1400">
                <a:latin typeface="Times New Roman"/>
                <a:cs typeface="Times New Roman"/>
              </a:rPr>
              <a:t>Lớp: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....................................................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34568" y="3275710"/>
          <a:ext cx="6260465" cy="3145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120"/>
                <a:gridCol w="1565910"/>
                <a:gridCol w="901065"/>
                <a:gridCol w="811529"/>
                <a:gridCol w="910589"/>
                <a:gridCol w="795019"/>
                <a:gridCol w="945514"/>
              </a:tblGrid>
              <a:tr h="28498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TT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295275" marR="286385" indent="286385">
                        <a:lnSpc>
                          <a:spcPct val="166400"/>
                        </a:lnSpc>
                        <a:spcBef>
                          <a:spcPts val="530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Đơn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vị 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nhận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cấp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tài</a:t>
                      </a: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sản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3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8045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Ý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kiến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xác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nhận đủ hoặc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thiếu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202565" marR="193040" indent="179705">
                        <a:lnSpc>
                          <a:spcPct val="166400"/>
                        </a:lnSpc>
                        <a:spcBef>
                          <a:spcPts val="530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Ký  xác</a:t>
                      </a:r>
                      <a:r>
                        <a:rPr dirty="0" sz="1100" spc="-8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nhận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73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635" marR="115570" indent="48260">
                        <a:lnSpc>
                          <a:spcPts val="1900"/>
                        </a:lnSpc>
                        <a:spcBef>
                          <a:spcPts val="15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Nội dung 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thanh</a:t>
                      </a:r>
                      <a:r>
                        <a:rPr dirty="0" sz="11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toán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b="1">
                          <a:latin typeface="Times New Roman"/>
                          <a:cs typeface="Times New Roman"/>
                        </a:rPr>
                        <a:t>Tài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sản thiếu quy thành</a:t>
                      </a: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tiền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lượng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Đơn</a:t>
                      </a:r>
                      <a:r>
                        <a:rPr dirty="0" sz="11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giá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Times New Roman"/>
                          <a:cs typeface="Times New Roman"/>
                        </a:rPr>
                        <a:t>Thành</a:t>
                      </a: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Times New Roman"/>
                          <a:cs typeface="Times New Roman"/>
                        </a:rPr>
                        <a:t>tiền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Tài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sản Nội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trú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Quản trị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VTTB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Thư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viện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508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Thí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nghiệm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51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Phòng Đào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tạo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Khoa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đào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tạo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7.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Phòng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GDCT&amp;CTHSSV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Phòng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KHTC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765930" y="6639458"/>
            <a:ext cx="3263900" cy="89852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dirty="0" sz="1400" spc="-5" i="1">
                <a:latin typeface="Times New Roman"/>
                <a:cs typeface="Times New Roman"/>
              </a:rPr>
              <a:t>Thanh Hoá, ngày ........ tháng ........ </a:t>
            </a:r>
            <a:r>
              <a:rPr dirty="0" sz="1400" i="1">
                <a:latin typeface="Times New Roman"/>
                <a:cs typeface="Times New Roman"/>
              </a:rPr>
              <a:t>năm </a:t>
            </a:r>
            <a:r>
              <a:rPr dirty="0" sz="1400" spc="-5" i="1">
                <a:latin typeface="Times New Roman"/>
                <a:cs typeface="Times New Roman"/>
              </a:rPr>
              <a:t>20....</a:t>
            </a:r>
            <a:endParaRPr sz="1400">
              <a:latin typeface="Times New Roman"/>
              <a:cs typeface="Times New Roman"/>
            </a:endParaRPr>
          </a:p>
          <a:p>
            <a:pPr algn="ctr" marR="51435">
              <a:lnSpc>
                <a:spcPct val="100000"/>
              </a:lnSpc>
              <a:spcBef>
                <a:spcPts val="725"/>
              </a:spcBef>
            </a:pPr>
            <a:r>
              <a:rPr dirty="0" sz="1300" spc="-5" b="1">
                <a:latin typeface="Times New Roman"/>
                <a:cs typeface="Times New Roman"/>
              </a:rPr>
              <a:t>NGƯỜI </a:t>
            </a:r>
            <a:r>
              <a:rPr dirty="0" sz="1300" b="1">
                <a:latin typeface="Times New Roman"/>
                <a:cs typeface="Times New Roman"/>
              </a:rPr>
              <a:t>ĐỀ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NGHỊ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1460" y="1685924"/>
            <a:ext cx="1028700" cy="0"/>
          </a:xfrm>
          <a:custGeom>
            <a:avLst/>
            <a:gdLst/>
            <a:ahLst/>
            <a:cxnLst/>
            <a:rect l="l" t="t" r="r" b="b"/>
            <a:pathLst>
              <a:path w="1028700" h="0">
                <a:moveTo>
                  <a:pt x="0" y="0"/>
                </a:moveTo>
                <a:lnTo>
                  <a:pt x="1028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02759" y="1685924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8398" y="409447"/>
            <a:ext cx="3508375" cy="898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Times New Roman"/>
                <a:cs typeface="Times New Roman"/>
              </a:rPr>
              <a:t>CỘNG </a:t>
            </a:r>
            <a:r>
              <a:rPr dirty="0" sz="1300" b="1">
                <a:latin typeface="Times New Roman"/>
                <a:cs typeface="Times New Roman"/>
              </a:rPr>
              <a:t>HÒA XÃ HỘI </a:t>
            </a:r>
            <a:r>
              <a:rPr dirty="0" sz="1300" spc="-10" b="1">
                <a:latin typeface="Times New Roman"/>
                <a:cs typeface="Times New Roman"/>
              </a:rPr>
              <a:t>CHỦ </a:t>
            </a:r>
            <a:r>
              <a:rPr dirty="0" sz="1300" spc="-5" b="1">
                <a:latin typeface="Times New Roman"/>
                <a:cs typeface="Times New Roman"/>
              </a:rPr>
              <a:t>NGHĨA </a:t>
            </a:r>
            <a:r>
              <a:rPr dirty="0" sz="1300" spc="-10" b="1">
                <a:latin typeface="Times New Roman"/>
                <a:cs typeface="Times New Roman"/>
              </a:rPr>
              <a:t>VIỆT NAM</a:t>
            </a:r>
            <a:endParaRPr sz="13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  <a:spcBef>
                <a:spcPts val="80"/>
              </a:spcBef>
            </a:pPr>
            <a:r>
              <a:rPr dirty="0" sz="1400" spc="-5" b="1">
                <a:latin typeface="Times New Roman"/>
                <a:cs typeface="Times New Roman"/>
              </a:rPr>
              <a:t>Độc lập </a:t>
            </a:r>
            <a:r>
              <a:rPr dirty="0" sz="1400" b="1">
                <a:latin typeface="Times New Roman"/>
                <a:cs typeface="Times New Roman"/>
              </a:rPr>
              <a:t>- Tự </a:t>
            </a:r>
            <a:r>
              <a:rPr dirty="0" sz="1400" spc="-5" b="1">
                <a:latin typeface="Times New Roman"/>
                <a:cs typeface="Times New Roman"/>
              </a:rPr>
              <a:t>do </a:t>
            </a:r>
            <a:r>
              <a:rPr dirty="0" sz="1400" b="1">
                <a:latin typeface="Times New Roman"/>
                <a:cs typeface="Times New Roman"/>
              </a:rPr>
              <a:t>- </a:t>
            </a:r>
            <a:r>
              <a:rPr dirty="0" sz="1400" spc="-10" b="1">
                <a:latin typeface="Times New Roman"/>
                <a:cs typeface="Times New Roman"/>
              </a:rPr>
              <a:t>Hạnh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phúc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ĐƠN XIN NGHỈ HỌC </a:t>
            </a:r>
            <a:r>
              <a:rPr dirty="0" sz="1400" b="1">
                <a:latin typeface="Times New Roman"/>
                <a:cs typeface="Times New Roman"/>
              </a:rPr>
              <a:t>CÓ </a:t>
            </a:r>
            <a:r>
              <a:rPr dirty="0" sz="1400" spc="-5" b="1">
                <a:latin typeface="Times New Roman"/>
                <a:cs typeface="Times New Roman"/>
              </a:rPr>
              <a:t>THỜI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HẠN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2286" y="1452117"/>
            <a:ext cx="6591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Times New Roman"/>
                <a:cs typeface="Times New Roman"/>
              </a:rPr>
              <a:t>Kính</a:t>
            </a:r>
            <a:r>
              <a:rPr dirty="0" sz="1300" spc="-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gửi: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6685" y="1419504"/>
            <a:ext cx="3188970" cy="69469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08585" indent="-96520">
              <a:lnSpc>
                <a:spcPct val="100000"/>
              </a:lnSpc>
              <a:spcBef>
                <a:spcPts val="350"/>
              </a:spcBef>
              <a:buChar char="-"/>
              <a:tabLst>
                <a:tab pos="109220" algn="l"/>
              </a:tabLst>
            </a:pPr>
            <a:r>
              <a:rPr dirty="0" sz="1300" spc="-5">
                <a:latin typeface="Times New Roman"/>
                <a:cs typeface="Times New Roman"/>
              </a:rPr>
              <a:t>Hiệu trưởng Trường </a:t>
            </a:r>
            <a:r>
              <a:rPr dirty="0" sz="1300" spc="-10">
                <a:latin typeface="Times New Roman"/>
                <a:cs typeface="Times New Roman"/>
              </a:rPr>
              <a:t>Đại </a:t>
            </a:r>
            <a:r>
              <a:rPr dirty="0" sz="1300" spc="-5">
                <a:latin typeface="Times New Roman"/>
                <a:cs typeface="Times New Roman"/>
              </a:rPr>
              <a:t>học Hồng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Đức;</a:t>
            </a:r>
            <a:endParaRPr sz="1300">
              <a:latin typeface="Times New Roman"/>
              <a:cs typeface="Times New Roman"/>
            </a:endParaRPr>
          </a:p>
          <a:p>
            <a:pPr marL="108585" indent="-96520">
              <a:lnSpc>
                <a:spcPct val="100000"/>
              </a:lnSpc>
              <a:spcBef>
                <a:spcPts val="254"/>
              </a:spcBef>
              <a:buChar char="-"/>
              <a:tabLst>
                <a:tab pos="109220" algn="l"/>
              </a:tabLst>
            </a:pPr>
            <a:r>
              <a:rPr dirty="0" sz="1300" spc="-10">
                <a:latin typeface="Times New Roman"/>
                <a:cs typeface="Times New Roman"/>
              </a:rPr>
              <a:t>Phòng </a:t>
            </a:r>
            <a:r>
              <a:rPr dirty="0" sz="1300" spc="-5">
                <a:latin typeface="Times New Roman"/>
                <a:cs typeface="Times New Roman"/>
              </a:rPr>
              <a:t>GDCT và </a:t>
            </a:r>
            <a:r>
              <a:rPr dirty="0" sz="1300">
                <a:latin typeface="Times New Roman"/>
                <a:cs typeface="Times New Roman"/>
              </a:rPr>
              <a:t>Công </a:t>
            </a:r>
            <a:r>
              <a:rPr dirty="0" sz="1300" spc="-5">
                <a:latin typeface="Times New Roman"/>
                <a:cs typeface="Times New Roman"/>
              </a:rPr>
              <a:t>tác học sinh, sinh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viên;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300" spc="-5">
                <a:latin typeface="Times New Roman"/>
                <a:cs typeface="Times New Roman"/>
              </a:rPr>
              <a:t>- Khoa: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136" y="2248559"/>
            <a:ext cx="6218555" cy="27654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85"/>
              </a:spcBef>
            </a:pPr>
            <a:r>
              <a:rPr dirty="0" sz="1300" spc="-5">
                <a:latin typeface="Times New Roman"/>
                <a:cs typeface="Times New Roman"/>
              </a:rPr>
              <a:t>Em tên là: ...........................................................; </a:t>
            </a:r>
            <a:r>
              <a:rPr dirty="0" sz="1300" spc="-10">
                <a:latin typeface="Times New Roman"/>
                <a:cs typeface="Times New Roman"/>
              </a:rPr>
              <a:t>Mã </a:t>
            </a:r>
            <a:r>
              <a:rPr dirty="0" sz="1300" spc="-5">
                <a:latin typeface="Times New Roman"/>
                <a:cs typeface="Times New Roman"/>
              </a:rPr>
              <a:t>số </a:t>
            </a:r>
            <a:r>
              <a:rPr dirty="0" sz="1300" spc="-10">
                <a:latin typeface="Times New Roman"/>
                <a:cs typeface="Times New Roman"/>
              </a:rPr>
              <a:t>SV:</a:t>
            </a:r>
            <a:r>
              <a:rPr dirty="0" sz="1300" spc="18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0"/>
              </a:spcBef>
            </a:pPr>
            <a:r>
              <a:rPr dirty="0" sz="1300" spc="-10">
                <a:latin typeface="Times New Roman"/>
                <a:cs typeface="Times New Roman"/>
              </a:rPr>
              <a:t>Ngày, </a:t>
            </a:r>
            <a:r>
              <a:rPr dirty="0" sz="1300" spc="-5">
                <a:latin typeface="Times New Roman"/>
                <a:cs typeface="Times New Roman"/>
              </a:rPr>
              <a:t>tháng, năm sinh: </a:t>
            </a:r>
            <a:r>
              <a:rPr dirty="0" sz="1300" spc="13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5"/>
              </a:spcBef>
            </a:pPr>
            <a:r>
              <a:rPr dirty="0" sz="1300" spc="-5">
                <a:latin typeface="Times New Roman"/>
                <a:cs typeface="Times New Roman"/>
              </a:rPr>
              <a:t>Hộ khẩu thường trú: </a:t>
            </a:r>
            <a:r>
              <a:rPr dirty="0" sz="1300" spc="14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Times New Roman"/>
                <a:cs typeface="Times New Roman"/>
              </a:rPr>
              <a:t>Số điện </a:t>
            </a:r>
            <a:r>
              <a:rPr dirty="0" sz="1300">
                <a:latin typeface="Times New Roman"/>
                <a:cs typeface="Times New Roman"/>
              </a:rPr>
              <a:t>thoại: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............................................................................: 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90"/>
              </a:spcBef>
            </a:pPr>
            <a:r>
              <a:rPr dirty="0" sz="1300" spc="-5">
                <a:latin typeface="Times New Roman"/>
                <a:cs typeface="Times New Roman"/>
              </a:rPr>
              <a:t>Là </a:t>
            </a:r>
            <a:r>
              <a:rPr dirty="0" sz="1300" spc="-10">
                <a:latin typeface="Times New Roman"/>
                <a:cs typeface="Times New Roman"/>
              </a:rPr>
              <a:t>HSSV </a:t>
            </a:r>
            <a:r>
              <a:rPr dirty="0" sz="1300" spc="-5">
                <a:latin typeface="Times New Roman"/>
                <a:cs typeface="Times New Roman"/>
              </a:rPr>
              <a:t>lớp:........................................................; Khoa:</a:t>
            </a:r>
            <a:r>
              <a:rPr dirty="0" sz="1300" spc="2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 marR="26034">
              <a:lnSpc>
                <a:spcPct val="104600"/>
              </a:lnSpc>
              <a:spcBef>
                <a:spcPts val="25"/>
              </a:spcBef>
            </a:pPr>
            <a:r>
              <a:rPr dirty="0" sz="1300" spc="-5">
                <a:latin typeface="Times New Roman"/>
                <a:cs typeface="Times New Roman"/>
              </a:rPr>
              <a:t>Em xin được nghỉ </a:t>
            </a:r>
            <a:r>
              <a:rPr dirty="0" sz="1300">
                <a:latin typeface="Times New Roman"/>
                <a:cs typeface="Times New Roman"/>
              </a:rPr>
              <a:t>học tạm </a:t>
            </a:r>
            <a:r>
              <a:rPr dirty="0" sz="1300" spc="-5">
                <a:latin typeface="Times New Roman"/>
                <a:cs typeface="Times New Roman"/>
              </a:rPr>
              <a:t>thời: </a:t>
            </a:r>
            <a:r>
              <a:rPr dirty="0" sz="1300">
                <a:latin typeface="Times New Roman"/>
                <a:cs typeface="Times New Roman"/>
              </a:rPr>
              <a:t>...</a:t>
            </a:r>
            <a:r>
              <a:rPr dirty="0" sz="1300">
                <a:latin typeface="Arial"/>
                <a:cs typeface="Arial"/>
              </a:rPr>
              <a:t>… </a:t>
            </a:r>
            <a:r>
              <a:rPr dirty="0" sz="1300" spc="-5">
                <a:latin typeface="Times New Roman"/>
                <a:cs typeface="Times New Roman"/>
              </a:rPr>
              <a:t>học kỳ, </a:t>
            </a:r>
            <a:r>
              <a:rPr dirty="0" sz="1300">
                <a:latin typeface="Times New Roman"/>
                <a:cs typeface="Times New Roman"/>
              </a:rPr>
              <a:t>bắt </a:t>
            </a:r>
            <a:r>
              <a:rPr dirty="0" sz="1300" spc="-10">
                <a:latin typeface="Times New Roman"/>
                <a:cs typeface="Times New Roman"/>
              </a:rPr>
              <a:t>đầu </a:t>
            </a:r>
            <a:r>
              <a:rPr dirty="0" sz="1300" spc="-5">
                <a:latin typeface="Times New Roman"/>
                <a:cs typeface="Times New Roman"/>
              </a:rPr>
              <a:t>từ học </a:t>
            </a:r>
            <a:r>
              <a:rPr dirty="0" sz="1300">
                <a:latin typeface="Times New Roman"/>
                <a:cs typeface="Times New Roman"/>
              </a:rPr>
              <a:t>kỳ </a:t>
            </a:r>
            <a:r>
              <a:rPr dirty="0" sz="1300" spc="-5">
                <a:latin typeface="Times New Roman"/>
                <a:cs typeface="Times New Roman"/>
              </a:rPr>
              <a:t>......... năm học </a:t>
            </a:r>
            <a:r>
              <a:rPr dirty="0" sz="1300">
                <a:latin typeface="Times New Roman"/>
                <a:cs typeface="Times New Roman"/>
              </a:rPr>
              <a:t>20....- 20....  </a:t>
            </a:r>
            <a:r>
              <a:rPr dirty="0" sz="1300" spc="-5">
                <a:latin typeface="Times New Roman"/>
                <a:cs typeface="Times New Roman"/>
              </a:rPr>
              <a:t>Lý do:</a:t>
            </a:r>
            <a:r>
              <a:rPr dirty="0" sz="1300" spc="-9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algn="r" marR="49530">
              <a:lnSpc>
                <a:spcPct val="100000"/>
              </a:lnSpc>
              <a:spcBef>
                <a:spcPts val="8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70"/>
              </a:spcBef>
            </a:pPr>
            <a:r>
              <a:rPr dirty="0" sz="1300" spc="-5">
                <a:latin typeface="Times New Roman"/>
                <a:cs typeface="Times New Roman"/>
              </a:rPr>
              <a:t>Em cam đoan </a:t>
            </a:r>
            <a:r>
              <a:rPr dirty="0" sz="1300">
                <a:latin typeface="Times New Roman"/>
                <a:cs typeface="Times New Roman"/>
              </a:rPr>
              <a:t>những lời </a:t>
            </a:r>
            <a:r>
              <a:rPr dirty="0" sz="1300" spc="-5">
                <a:latin typeface="Times New Roman"/>
                <a:cs typeface="Times New Roman"/>
              </a:rPr>
              <a:t>khai trên là đúng </a:t>
            </a:r>
            <a:r>
              <a:rPr dirty="0" sz="1300">
                <a:latin typeface="Times New Roman"/>
                <a:cs typeface="Times New Roman"/>
              </a:rPr>
              <a:t>sự </a:t>
            </a:r>
            <a:r>
              <a:rPr dirty="0" sz="1300" spc="-5">
                <a:latin typeface="Times New Roman"/>
                <a:cs typeface="Times New Roman"/>
              </a:rPr>
              <a:t>thật, nếu sai em xin chịu </a:t>
            </a:r>
            <a:r>
              <a:rPr dirty="0" sz="1300">
                <a:latin typeface="Times New Roman"/>
                <a:cs typeface="Times New Roman"/>
              </a:rPr>
              <a:t>trách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5">
                <a:latin typeface="Times New Roman"/>
                <a:cs typeface="Times New Roman"/>
              </a:rPr>
              <a:t>nhiệm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trước pháp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luật.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Em xin trân trọng </a:t>
            </a:r>
            <a:r>
              <a:rPr dirty="0" sz="1300">
                <a:latin typeface="Times New Roman"/>
                <a:cs typeface="Times New Roman"/>
              </a:rPr>
              <a:t>cảm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ơn!</a:t>
            </a:r>
            <a:endParaRPr sz="1300">
              <a:latin typeface="Times New Roman"/>
              <a:cs typeface="Times New Roman"/>
            </a:endParaRPr>
          </a:p>
          <a:p>
            <a:pPr marL="3118485">
              <a:lnSpc>
                <a:spcPct val="100000"/>
              </a:lnSpc>
              <a:spcBef>
                <a:spcPts val="95"/>
              </a:spcBef>
            </a:pPr>
            <a:r>
              <a:rPr dirty="0" sz="1300" spc="-5" i="1">
                <a:latin typeface="Times New Roman"/>
                <a:cs typeface="Times New Roman"/>
              </a:rPr>
              <a:t>..................., ngày..........tháng..........năm</a:t>
            </a:r>
            <a:r>
              <a:rPr dirty="0" sz="1300" spc="13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</a:t>
            </a:r>
            <a:r>
              <a:rPr dirty="0" sz="1300" spc="-5" i="1">
                <a:latin typeface="Arial"/>
                <a:cs typeface="Arial"/>
              </a:rPr>
              <a:t>…</a:t>
            </a:r>
            <a:endParaRPr sz="1300">
              <a:latin typeface="Arial"/>
              <a:cs typeface="Arial"/>
            </a:endParaRPr>
          </a:p>
          <a:p>
            <a:pPr marL="3683000">
              <a:lnSpc>
                <a:spcPct val="100000"/>
              </a:lnSpc>
              <a:spcBef>
                <a:spcPts val="75"/>
              </a:spcBef>
            </a:pPr>
            <a:r>
              <a:rPr dirty="0" sz="1200" spc="-5" b="1">
                <a:latin typeface="Times New Roman"/>
                <a:cs typeface="Times New Roman"/>
              </a:rPr>
              <a:t>CHỮ </a:t>
            </a:r>
            <a:r>
              <a:rPr dirty="0" sz="1200" b="1">
                <a:latin typeface="Times New Roman"/>
                <a:cs typeface="Times New Roman"/>
              </a:rPr>
              <a:t>KÝ </a:t>
            </a:r>
            <a:r>
              <a:rPr dirty="0" sz="1200" spc="-5" b="1">
                <a:latin typeface="Times New Roman"/>
                <a:cs typeface="Times New Roman"/>
              </a:rPr>
              <a:t>CỦA NGƯỜI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HỌC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716" y="5436265"/>
            <a:ext cx="3489960" cy="130238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1300" spc="-5" b="1">
                <a:latin typeface="Times New Roman"/>
                <a:cs typeface="Times New Roman"/>
              </a:rPr>
              <a:t>* Ý KIẾN </a:t>
            </a:r>
            <a:r>
              <a:rPr dirty="0" sz="1300" spc="-10" b="1">
                <a:latin typeface="Times New Roman"/>
                <a:cs typeface="Times New Roman"/>
              </a:rPr>
              <a:t>CỦA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marL="791210" marR="20320" indent="-762000">
              <a:lnSpc>
                <a:spcPct val="114999"/>
              </a:lnSpc>
              <a:spcBef>
                <a:spcPts val="85"/>
              </a:spcBef>
            </a:pPr>
            <a:r>
              <a:rPr dirty="0" sz="1000" spc="-10" i="1">
                <a:latin typeface="Times New Roman"/>
                <a:cs typeface="Times New Roman"/>
              </a:rPr>
              <a:t>(Trợ </a:t>
            </a:r>
            <a:r>
              <a:rPr dirty="0" sz="1000" spc="-5" i="1">
                <a:latin typeface="Times New Roman"/>
                <a:cs typeface="Times New Roman"/>
              </a:rPr>
              <a:t>lý Công tác HSSV phụ trách kiểm soát nội dung </a:t>
            </a:r>
            <a:r>
              <a:rPr dirty="0" sz="1000" spc="-10" i="1">
                <a:latin typeface="Times New Roman"/>
                <a:cs typeface="Times New Roman"/>
              </a:rPr>
              <a:t>người </a:t>
            </a:r>
            <a:r>
              <a:rPr dirty="0" sz="1000" i="1">
                <a:latin typeface="Times New Roman"/>
                <a:cs typeface="Times New Roman"/>
              </a:rPr>
              <a:t>học ghi  </a:t>
            </a:r>
            <a:r>
              <a:rPr dirty="0" sz="1000" spc="-5" i="1">
                <a:latin typeface="Times New Roman"/>
                <a:cs typeface="Times New Roman"/>
              </a:rPr>
              <a:t>trong đơn và </a:t>
            </a:r>
            <a:r>
              <a:rPr dirty="0" sz="1000" spc="-10" i="1">
                <a:latin typeface="Times New Roman"/>
                <a:cs typeface="Times New Roman"/>
              </a:rPr>
              <a:t>xin </a:t>
            </a:r>
            <a:r>
              <a:rPr dirty="0" sz="1000" spc="-5" i="1">
                <a:latin typeface="Times New Roman"/>
                <a:cs typeface="Times New Roman"/>
              </a:rPr>
              <a:t>ý kiến </a:t>
            </a:r>
            <a:r>
              <a:rPr dirty="0" sz="1000" spc="-10" i="1">
                <a:latin typeface="Times New Roman"/>
                <a:cs typeface="Times New Roman"/>
              </a:rPr>
              <a:t>Trưởng</a:t>
            </a:r>
            <a:r>
              <a:rPr dirty="0" sz="1000" spc="8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khoa)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2401" y="5449595"/>
            <a:ext cx="2023110" cy="6953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-5" b="1">
                <a:latin typeface="Times New Roman"/>
                <a:cs typeface="Times New Roman"/>
              </a:rPr>
              <a:t>TRƯỞNG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229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3716" y="6971156"/>
            <a:ext cx="3491229" cy="99504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imes New Roman"/>
                <a:cs typeface="Times New Roman"/>
              </a:rPr>
              <a:t>* 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PHÒNG GDCT </a:t>
            </a:r>
            <a:r>
              <a:rPr dirty="0" sz="1300" spc="-10" b="1">
                <a:latin typeface="Times New Roman"/>
                <a:cs typeface="Times New Roman"/>
              </a:rPr>
              <a:t>VÀ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CTHSSV: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32401" y="6941591"/>
            <a:ext cx="2023110" cy="6940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TRƯỞNG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PHÒNG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45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3716" y="8379104"/>
            <a:ext cx="3491229" cy="70866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300" spc="-5" b="1">
                <a:latin typeface="Times New Roman"/>
                <a:cs typeface="Times New Roman"/>
              </a:rPr>
              <a:t>* DUYỆT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32401" y="8379104"/>
            <a:ext cx="2023110" cy="6940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45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44800" y="866774"/>
            <a:ext cx="2145665" cy="0"/>
          </a:xfrm>
          <a:custGeom>
            <a:avLst/>
            <a:gdLst/>
            <a:ahLst/>
            <a:cxnLst/>
            <a:rect l="l" t="t" r="r" b="b"/>
            <a:pathLst>
              <a:path w="2145665" h="0">
                <a:moveTo>
                  <a:pt x="0" y="0"/>
                </a:moveTo>
                <a:lnTo>
                  <a:pt x="214566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2410" y="409447"/>
            <a:ext cx="4841875" cy="8667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Times New Roman"/>
                <a:cs typeface="Times New Roman"/>
              </a:rPr>
              <a:t>CỘNG </a:t>
            </a:r>
            <a:r>
              <a:rPr dirty="0" sz="1300" b="1">
                <a:latin typeface="Times New Roman"/>
                <a:cs typeface="Times New Roman"/>
              </a:rPr>
              <a:t>HÒA XÃ HỘI </a:t>
            </a:r>
            <a:r>
              <a:rPr dirty="0" sz="1300" spc="-10" b="1">
                <a:latin typeface="Times New Roman"/>
                <a:cs typeface="Times New Roman"/>
              </a:rPr>
              <a:t>CHỦ </a:t>
            </a:r>
            <a:r>
              <a:rPr dirty="0" sz="1300" spc="-5" b="1">
                <a:latin typeface="Times New Roman"/>
                <a:cs typeface="Times New Roman"/>
              </a:rPr>
              <a:t>NGHĨA </a:t>
            </a:r>
            <a:r>
              <a:rPr dirty="0" sz="1300" spc="-10" b="1">
                <a:latin typeface="Times New Roman"/>
                <a:cs typeface="Times New Roman"/>
              </a:rPr>
              <a:t>VIỆT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NAM</a:t>
            </a:r>
            <a:endParaRPr sz="13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80"/>
              </a:spcBef>
            </a:pPr>
            <a:r>
              <a:rPr dirty="0" sz="1400" spc="-5" b="1">
                <a:latin typeface="Times New Roman"/>
                <a:cs typeface="Times New Roman"/>
              </a:rPr>
              <a:t>Độc lập </a:t>
            </a:r>
            <a:r>
              <a:rPr dirty="0" sz="1400" b="1">
                <a:latin typeface="Times New Roman"/>
                <a:cs typeface="Times New Roman"/>
              </a:rPr>
              <a:t>- Tự </a:t>
            </a:r>
            <a:r>
              <a:rPr dirty="0" sz="1400" spc="-5" b="1">
                <a:latin typeface="Times New Roman"/>
                <a:cs typeface="Times New Roman"/>
              </a:rPr>
              <a:t>do </a:t>
            </a:r>
            <a:r>
              <a:rPr dirty="0" sz="1400" b="1">
                <a:latin typeface="Times New Roman"/>
                <a:cs typeface="Times New Roman"/>
              </a:rPr>
              <a:t>- </a:t>
            </a:r>
            <a:r>
              <a:rPr dirty="0" sz="1400" spc="-10" b="1">
                <a:latin typeface="Times New Roman"/>
                <a:cs typeface="Times New Roman"/>
              </a:rPr>
              <a:t>Hạnh </a:t>
            </a:r>
            <a:r>
              <a:rPr dirty="0" sz="1400" spc="-5" b="1">
                <a:latin typeface="Times New Roman"/>
                <a:cs typeface="Times New Roman"/>
              </a:rPr>
              <a:t>phúc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300" spc="-10" b="1">
                <a:latin typeface="Times New Roman"/>
                <a:cs typeface="Times New Roman"/>
              </a:rPr>
              <a:t>ĐƠN XIN </a:t>
            </a:r>
            <a:r>
              <a:rPr dirty="0" sz="1300" spc="-5" b="1">
                <a:latin typeface="Times New Roman"/>
                <a:cs typeface="Times New Roman"/>
              </a:rPr>
              <a:t>TRỞ LẠI TRƯỜNG TIẾP TỤC QUÁ TRÌNH </a:t>
            </a:r>
            <a:r>
              <a:rPr dirty="0" sz="1300" b="1">
                <a:latin typeface="Times New Roman"/>
                <a:cs typeface="Times New Roman"/>
              </a:rPr>
              <a:t>HỌC</a:t>
            </a:r>
            <a:r>
              <a:rPr dirty="0" sz="1300" spc="6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TẬP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2286" y="1420113"/>
            <a:ext cx="6591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Times New Roman"/>
                <a:cs typeface="Times New Roman"/>
              </a:rPr>
              <a:t>Kính</a:t>
            </a:r>
            <a:r>
              <a:rPr dirty="0" sz="1300" spc="-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gửi: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6685" y="1387500"/>
            <a:ext cx="3188970" cy="69469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08585" indent="-96520">
              <a:lnSpc>
                <a:spcPct val="100000"/>
              </a:lnSpc>
              <a:spcBef>
                <a:spcPts val="350"/>
              </a:spcBef>
              <a:buChar char="-"/>
              <a:tabLst>
                <a:tab pos="109220" algn="l"/>
              </a:tabLst>
            </a:pPr>
            <a:r>
              <a:rPr dirty="0" sz="1300" spc="-5">
                <a:latin typeface="Times New Roman"/>
                <a:cs typeface="Times New Roman"/>
              </a:rPr>
              <a:t>Hiệu trưởng Trường </a:t>
            </a:r>
            <a:r>
              <a:rPr dirty="0" sz="1300" spc="-10">
                <a:latin typeface="Times New Roman"/>
                <a:cs typeface="Times New Roman"/>
              </a:rPr>
              <a:t>Đại </a:t>
            </a:r>
            <a:r>
              <a:rPr dirty="0" sz="1300" spc="-5">
                <a:latin typeface="Times New Roman"/>
                <a:cs typeface="Times New Roman"/>
              </a:rPr>
              <a:t>học Hồng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Đức;</a:t>
            </a:r>
            <a:endParaRPr sz="1300">
              <a:latin typeface="Times New Roman"/>
              <a:cs typeface="Times New Roman"/>
            </a:endParaRPr>
          </a:p>
          <a:p>
            <a:pPr marL="108585" indent="-96520">
              <a:lnSpc>
                <a:spcPct val="100000"/>
              </a:lnSpc>
              <a:spcBef>
                <a:spcPts val="254"/>
              </a:spcBef>
              <a:buChar char="-"/>
              <a:tabLst>
                <a:tab pos="109220" algn="l"/>
              </a:tabLst>
            </a:pPr>
            <a:r>
              <a:rPr dirty="0" sz="1300" spc="-10">
                <a:latin typeface="Times New Roman"/>
                <a:cs typeface="Times New Roman"/>
              </a:rPr>
              <a:t>Phòng </a:t>
            </a:r>
            <a:r>
              <a:rPr dirty="0" sz="1300" spc="-5">
                <a:latin typeface="Times New Roman"/>
                <a:cs typeface="Times New Roman"/>
              </a:rPr>
              <a:t>GDCT và </a:t>
            </a:r>
            <a:r>
              <a:rPr dirty="0" sz="1300">
                <a:latin typeface="Times New Roman"/>
                <a:cs typeface="Times New Roman"/>
              </a:rPr>
              <a:t>Công </a:t>
            </a:r>
            <a:r>
              <a:rPr dirty="0" sz="1300" spc="-5">
                <a:latin typeface="Times New Roman"/>
                <a:cs typeface="Times New Roman"/>
              </a:rPr>
              <a:t>tác học sinh, sinh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viên;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300" spc="-5">
                <a:latin typeface="Times New Roman"/>
                <a:cs typeface="Times New Roman"/>
              </a:rPr>
              <a:t>- Khoa: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136" y="2265323"/>
            <a:ext cx="6217285" cy="297243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185"/>
              </a:spcBef>
            </a:pPr>
            <a:r>
              <a:rPr dirty="0" sz="1300" spc="-5">
                <a:latin typeface="Times New Roman"/>
                <a:cs typeface="Times New Roman"/>
              </a:rPr>
              <a:t>Em tên là: ...........................................................; </a:t>
            </a:r>
            <a:r>
              <a:rPr dirty="0" sz="1300" spc="-10">
                <a:latin typeface="Times New Roman"/>
                <a:cs typeface="Times New Roman"/>
              </a:rPr>
              <a:t>Mã </a:t>
            </a:r>
            <a:r>
              <a:rPr dirty="0" sz="1300" spc="-5">
                <a:latin typeface="Times New Roman"/>
                <a:cs typeface="Times New Roman"/>
              </a:rPr>
              <a:t>số </a:t>
            </a:r>
            <a:r>
              <a:rPr dirty="0" sz="1300" spc="-10">
                <a:latin typeface="Times New Roman"/>
                <a:cs typeface="Times New Roman"/>
              </a:rPr>
              <a:t>SV:</a:t>
            </a:r>
            <a:r>
              <a:rPr dirty="0" sz="1300" spc="24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0"/>
              </a:spcBef>
            </a:pPr>
            <a:r>
              <a:rPr dirty="0" sz="1300" spc="-10">
                <a:latin typeface="Times New Roman"/>
                <a:cs typeface="Times New Roman"/>
              </a:rPr>
              <a:t>Ngày, </a:t>
            </a:r>
            <a:r>
              <a:rPr dirty="0" sz="1300" spc="-5">
                <a:latin typeface="Times New Roman"/>
                <a:cs typeface="Times New Roman"/>
              </a:rPr>
              <a:t>tháng, năm sinh: </a:t>
            </a:r>
            <a:r>
              <a:rPr dirty="0" sz="1300" spc="1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5"/>
              </a:spcBef>
            </a:pPr>
            <a:r>
              <a:rPr dirty="0" sz="1300" spc="-5">
                <a:latin typeface="Times New Roman"/>
                <a:cs typeface="Times New Roman"/>
              </a:rPr>
              <a:t>Hộ khẩu thường trú: 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5"/>
              </a:spcBef>
            </a:pPr>
            <a:r>
              <a:rPr dirty="0" sz="1300" spc="-5">
                <a:latin typeface="Times New Roman"/>
                <a:cs typeface="Times New Roman"/>
              </a:rPr>
              <a:t>Số điện </a:t>
            </a:r>
            <a:r>
              <a:rPr dirty="0" sz="1300">
                <a:latin typeface="Times New Roman"/>
                <a:cs typeface="Times New Roman"/>
              </a:rPr>
              <a:t>thoại: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............................................................................: </a:t>
            </a:r>
            <a:r>
              <a:rPr dirty="0" sz="1300" spc="14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5"/>
              </a:spcBef>
            </a:pPr>
            <a:r>
              <a:rPr dirty="0" sz="1300" spc="-5">
                <a:latin typeface="Times New Roman"/>
                <a:cs typeface="Times New Roman"/>
              </a:rPr>
              <a:t>Nguyên làHS </a:t>
            </a:r>
            <a:r>
              <a:rPr dirty="0" sz="1300" spc="-10">
                <a:latin typeface="Times New Roman"/>
                <a:cs typeface="Times New Roman"/>
              </a:rPr>
              <a:t>SV </a:t>
            </a:r>
            <a:r>
              <a:rPr dirty="0" sz="1300" spc="-5">
                <a:latin typeface="Times New Roman"/>
                <a:cs typeface="Times New Roman"/>
              </a:rPr>
              <a:t>của lớp:.......................................; </a:t>
            </a:r>
            <a:r>
              <a:rPr dirty="0" sz="1300">
                <a:latin typeface="Times New Roman"/>
                <a:cs typeface="Times New Roman"/>
              </a:rPr>
              <a:t>Khoa: 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 marR="22860">
              <a:lnSpc>
                <a:spcPct val="105400"/>
              </a:lnSpc>
            </a:pPr>
            <a:r>
              <a:rPr dirty="0" sz="1300" spc="-5">
                <a:latin typeface="Times New Roman"/>
                <a:cs typeface="Times New Roman"/>
              </a:rPr>
              <a:t>Nay em xin được trở </a:t>
            </a:r>
            <a:r>
              <a:rPr dirty="0" sz="1300">
                <a:latin typeface="Times New Roman"/>
                <a:cs typeface="Times New Roman"/>
              </a:rPr>
              <a:t>lại </a:t>
            </a:r>
            <a:r>
              <a:rPr dirty="0" sz="1300" spc="-5">
                <a:latin typeface="Times New Roman"/>
                <a:cs typeface="Times New Roman"/>
              </a:rPr>
              <a:t>Trường tiếp tục quá </a:t>
            </a:r>
            <a:r>
              <a:rPr dirty="0" sz="1300">
                <a:latin typeface="Times New Roman"/>
                <a:cs typeface="Times New Roman"/>
              </a:rPr>
              <a:t>trình </a:t>
            </a:r>
            <a:r>
              <a:rPr dirty="0" sz="1300" spc="-5">
                <a:latin typeface="Times New Roman"/>
                <a:cs typeface="Times New Roman"/>
              </a:rPr>
              <a:t>học tập tại lớp: ............................................  bắt đầu từ học kỳ </a:t>
            </a:r>
            <a:r>
              <a:rPr dirty="0" sz="1300">
                <a:latin typeface="Times New Roman"/>
                <a:cs typeface="Times New Roman"/>
              </a:rPr>
              <a:t>.............. </a:t>
            </a:r>
            <a:r>
              <a:rPr dirty="0" sz="1300" spc="-5">
                <a:latin typeface="Times New Roman"/>
                <a:cs typeface="Times New Roman"/>
              </a:rPr>
              <a:t>năm </a:t>
            </a:r>
            <a:r>
              <a:rPr dirty="0" sz="1300">
                <a:latin typeface="Times New Roman"/>
                <a:cs typeface="Times New Roman"/>
              </a:rPr>
              <a:t>học </a:t>
            </a:r>
            <a:r>
              <a:rPr dirty="0" sz="1300" spc="-5">
                <a:latin typeface="Times New Roman"/>
                <a:cs typeface="Times New Roman"/>
              </a:rPr>
              <a:t>20...... -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20.........</a:t>
            </a:r>
            <a:endParaRPr sz="1300">
              <a:latin typeface="Times New Roman"/>
              <a:cs typeface="Times New Roman"/>
            </a:endParaRPr>
          </a:p>
          <a:p>
            <a:pPr algn="r" marR="26034">
              <a:lnSpc>
                <a:spcPct val="100000"/>
              </a:lnSpc>
              <a:spcBef>
                <a:spcPts val="85"/>
              </a:spcBef>
            </a:pPr>
            <a:r>
              <a:rPr dirty="0" sz="1300" spc="-5">
                <a:latin typeface="Times New Roman"/>
                <a:cs typeface="Times New Roman"/>
              </a:rPr>
              <a:t>Lý do:</a:t>
            </a:r>
            <a:r>
              <a:rPr dirty="0" sz="1300" spc="25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algn="r" marR="88900">
              <a:lnSpc>
                <a:spcPct val="100000"/>
              </a:lnSpc>
              <a:spcBef>
                <a:spcPts val="8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algn="r" marR="8890">
              <a:lnSpc>
                <a:spcPct val="100000"/>
              </a:lnSpc>
              <a:spcBef>
                <a:spcPts val="70"/>
              </a:spcBef>
            </a:pPr>
            <a:r>
              <a:rPr dirty="0" sz="1300" spc="-5">
                <a:latin typeface="Times New Roman"/>
                <a:cs typeface="Times New Roman"/>
              </a:rPr>
              <a:t>Em cam đoan </a:t>
            </a:r>
            <a:r>
              <a:rPr dirty="0" sz="1300">
                <a:latin typeface="Times New Roman"/>
                <a:cs typeface="Times New Roman"/>
              </a:rPr>
              <a:t>những lời </a:t>
            </a:r>
            <a:r>
              <a:rPr dirty="0" sz="1300" spc="-5">
                <a:latin typeface="Times New Roman"/>
                <a:cs typeface="Times New Roman"/>
              </a:rPr>
              <a:t>khai trên là đúng </a:t>
            </a:r>
            <a:r>
              <a:rPr dirty="0" sz="1300">
                <a:latin typeface="Times New Roman"/>
                <a:cs typeface="Times New Roman"/>
              </a:rPr>
              <a:t>sự </a:t>
            </a:r>
            <a:r>
              <a:rPr dirty="0" sz="1300" spc="-5">
                <a:latin typeface="Times New Roman"/>
                <a:cs typeface="Times New Roman"/>
              </a:rPr>
              <a:t>thật, nếu sai em xin chịu </a:t>
            </a:r>
            <a:r>
              <a:rPr dirty="0" sz="1300">
                <a:latin typeface="Times New Roman"/>
                <a:cs typeface="Times New Roman"/>
              </a:rPr>
              <a:t>trách</a:t>
            </a:r>
            <a:r>
              <a:rPr dirty="0" sz="1300" spc="3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nhiệm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trước pháp </a:t>
            </a:r>
            <a:r>
              <a:rPr dirty="0" sz="1300">
                <a:latin typeface="Times New Roman"/>
                <a:cs typeface="Times New Roman"/>
              </a:rPr>
              <a:t>luật </a:t>
            </a:r>
            <a:r>
              <a:rPr dirty="0" sz="1300" spc="-5">
                <a:latin typeface="Times New Roman"/>
                <a:cs typeface="Times New Roman"/>
              </a:rPr>
              <a:t>và </a:t>
            </a:r>
            <a:r>
              <a:rPr dirty="0" sz="1300" spc="-10">
                <a:latin typeface="Times New Roman"/>
                <a:cs typeface="Times New Roman"/>
              </a:rPr>
              <a:t>Nhà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trường.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Em xin trân trọng </a:t>
            </a:r>
            <a:r>
              <a:rPr dirty="0" sz="1300">
                <a:latin typeface="Times New Roman"/>
                <a:cs typeface="Times New Roman"/>
              </a:rPr>
              <a:t>cảm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ơn!</a:t>
            </a:r>
            <a:endParaRPr sz="1300">
              <a:latin typeface="Times New Roman"/>
              <a:cs typeface="Times New Roman"/>
            </a:endParaRPr>
          </a:p>
          <a:p>
            <a:pPr marL="3118485">
              <a:lnSpc>
                <a:spcPct val="100000"/>
              </a:lnSpc>
              <a:spcBef>
                <a:spcPts val="100"/>
              </a:spcBef>
            </a:pPr>
            <a:r>
              <a:rPr dirty="0" sz="1300" spc="-5" i="1">
                <a:latin typeface="Times New Roman"/>
                <a:cs typeface="Times New Roman"/>
              </a:rPr>
              <a:t>..................., ngày..........tháng..........năm</a:t>
            </a:r>
            <a:r>
              <a:rPr dirty="0" sz="1300" spc="120" i="1">
                <a:latin typeface="Times New Roman"/>
                <a:cs typeface="Times New Roman"/>
              </a:rPr>
              <a:t> </a:t>
            </a:r>
            <a:r>
              <a:rPr dirty="0" sz="1300" i="1">
                <a:latin typeface="Times New Roman"/>
                <a:cs typeface="Times New Roman"/>
              </a:rPr>
              <a:t>20.</a:t>
            </a:r>
            <a:r>
              <a:rPr dirty="0" sz="1300" i="1">
                <a:latin typeface="Arial"/>
                <a:cs typeface="Arial"/>
              </a:rPr>
              <a:t>…</a:t>
            </a:r>
            <a:endParaRPr sz="1300">
              <a:latin typeface="Arial"/>
              <a:cs typeface="Arial"/>
            </a:endParaRPr>
          </a:p>
          <a:p>
            <a:pPr marL="3683000">
              <a:lnSpc>
                <a:spcPct val="100000"/>
              </a:lnSpc>
              <a:spcBef>
                <a:spcPts val="75"/>
              </a:spcBef>
            </a:pPr>
            <a:r>
              <a:rPr dirty="0" sz="1200" spc="-5" b="1">
                <a:latin typeface="Times New Roman"/>
                <a:cs typeface="Times New Roman"/>
              </a:rPr>
              <a:t>CHỮ </a:t>
            </a:r>
            <a:r>
              <a:rPr dirty="0" sz="1200" b="1">
                <a:latin typeface="Times New Roman"/>
                <a:cs typeface="Times New Roman"/>
              </a:rPr>
              <a:t>KÝ </a:t>
            </a:r>
            <a:r>
              <a:rPr dirty="0" sz="1200" spc="-5" b="1">
                <a:latin typeface="Times New Roman"/>
                <a:cs typeface="Times New Roman"/>
              </a:rPr>
              <a:t>CỦA NGƯỜI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HỌC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716" y="5660292"/>
            <a:ext cx="3491865" cy="130238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1300" spc="-5" b="1">
                <a:latin typeface="Times New Roman"/>
                <a:cs typeface="Times New Roman"/>
              </a:rPr>
              <a:t>* Ý KIẾN </a:t>
            </a:r>
            <a:r>
              <a:rPr dirty="0" sz="1300" spc="-10" b="1">
                <a:latin typeface="Times New Roman"/>
                <a:cs typeface="Times New Roman"/>
              </a:rPr>
              <a:t>CỦA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marL="791210" marR="22225" indent="-762000">
              <a:lnSpc>
                <a:spcPct val="114999"/>
              </a:lnSpc>
              <a:spcBef>
                <a:spcPts val="85"/>
              </a:spcBef>
            </a:pPr>
            <a:r>
              <a:rPr dirty="0" sz="1000" spc="-10" i="1">
                <a:latin typeface="Times New Roman"/>
                <a:cs typeface="Times New Roman"/>
              </a:rPr>
              <a:t>(Trợ </a:t>
            </a:r>
            <a:r>
              <a:rPr dirty="0" sz="1000" spc="-5" i="1">
                <a:latin typeface="Times New Roman"/>
                <a:cs typeface="Times New Roman"/>
              </a:rPr>
              <a:t>lý Công tác HSSV phụ trách kiểm soát nội dung </a:t>
            </a:r>
            <a:r>
              <a:rPr dirty="0" sz="1000" spc="-10" i="1">
                <a:latin typeface="Times New Roman"/>
                <a:cs typeface="Times New Roman"/>
              </a:rPr>
              <a:t>người </a:t>
            </a:r>
            <a:r>
              <a:rPr dirty="0" sz="1000" i="1">
                <a:latin typeface="Times New Roman"/>
                <a:cs typeface="Times New Roman"/>
              </a:rPr>
              <a:t>học ghi  </a:t>
            </a:r>
            <a:r>
              <a:rPr dirty="0" sz="1000" spc="-5" i="1">
                <a:latin typeface="Times New Roman"/>
                <a:cs typeface="Times New Roman"/>
              </a:rPr>
              <a:t>trong đơn và </a:t>
            </a:r>
            <a:r>
              <a:rPr dirty="0" sz="1000" spc="-10" i="1">
                <a:latin typeface="Times New Roman"/>
                <a:cs typeface="Times New Roman"/>
              </a:rPr>
              <a:t>xin </a:t>
            </a:r>
            <a:r>
              <a:rPr dirty="0" sz="1000" spc="-5" i="1">
                <a:latin typeface="Times New Roman"/>
                <a:cs typeface="Times New Roman"/>
              </a:rPr>
              <a:t>ý kiến </a:t>
            </a:r>
            <a:r>
              <a:rPr dirty="0" sz="1000" spc="-10" i="1">
                <a:latin typeface="Times New Roman"/>
                <a:cs typeface="Times New Roman"/>
              </a:rPr>
              <a:t>Trưởng</a:t>
            </a:r>
            <a:r>
              <a:rPr dirty="0" sz="1000" spc="80" i="1">
                <a:latin typeface="Times New Roman"/>
                <a:cs typeface="Times New Roman"/>
              </a:rPr>
              <a:t> </a:t>
            </a:r>
            <a:r>
              <a:rPr dirty="0" sz="1000" spc="-5" i="1">
                <a:latin typeface="Times New Roman"/>
                <a:cs typeface="Times New Roman"/>
              </a:rPr>
              <a:t>khoa)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2401" y="5673623"/>
            <a:ext cx="2023110" cy="6953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-5" b="1">
                <a:latin typeface="Times New Roman"/>
                <a:cs typeface="Times New Roman"/>
              </a:rPr>
              <a:t>TRƯỞNG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29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3716" y="7195184"/>
            <a:ext cx="3491229" cy="99504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imes New Roman"/>
                <a:cs typeface="Times New Roman"/>
              </a:rPr>
              <a:t>* 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PHÒNG GDCT VÀ</a:t>
            </a:r>
            <a:r>
              <a:rPr dirty="0" sz="1300" spc="3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CTHSSV: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32401" y="7165237"/>
            <a:ext cx="2023110" cy="694690"/>
          </a:xfrm>
          <a:prstGeom prst="rect">
            <a:avLst/>
          </a:prstGeom>
        </p:spPr>
        <p:txBody>
          <a:bodyPr wrap="square" lIns="0" tIns="419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TRƯỞNG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PHÒNG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45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3716" y="8603132"/>
            <a:ext cx="3491229" cy="70866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300" spc="-5" b="1">
                <a:latin typeface="Times New Roman"/>
                <a:cs typeface="Times New Roman"/>
              </a:rPr>
              <a:t>* DUYỆT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32401" y="8603132"/>
            <a:ext cx="2023110" cy="6940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45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35275" y="866774"/>
            <a:ext cx="2145665" cy="0"/>
          </a:xfrm>
          <a:custGeom>
            <a:avLst/>
            <a:gdLst/>
            <a:ahLst/>
            <a:cxnLst/>
            <a:rect l="l" t="t" r="r" b="b"/>
            <a:pathLst>
              <a:path w="2145665" h="0">
                <a:moveTo>
                  <a:pt x="0" y="0"/>
                </a:moveTo>
                <a:lnTo>
                  <a:pt x="214566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8210" y="409447"/>
            <a:ext cx="3467100" cy="412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525"/>
              </a:lnSpc>
              <a:spcBef>
                <a:spcPts val="95"/>
              </a:spcBef>
            </a:pPr>
            <a:r>
              <a:rPr dirty="0" sz="1300" spc="-10" b="1">
                <a:latin typeface="Times New Roman"/>
                <a:cs typeface="Times New Roman"/>
              </a:rPr>
              <a:t>CỘNG </a:t>
            </a:r>
            <a:r>
              <a:rPr dirty="0" sz="1300" b="1">
                <a:latin typeface="Times New Roman"/>
                <a:cs typeface="Times New Roman"/>
              </a:rPr>
              <a:t>HOÀ </a:t>
            </a:r>
            <a:r>
              <a:rPr dirty="0" sz="1300" spc="-10" b="1">
                <a:latin typeface="Times New Roman"/>
                <a:cs typeface="Times New Roman"/>
              </a:rPr>
              <a:t>XÃ </a:t>
            </a:r>
            <a:r>
              <a:rPr dirty="0" sz="1300" spc="-5" b="1">
                <a:latin typeface="Times New Roman"/>
                <a:cs typeface="Times New Roman"/>
              </a:rPr>
              <a:t>HỘI </a:t>
            </a:r>
            <a:r>
              <a:rPr dirty="0" sz="1300" spc="-10" b="1">
                <a:latin typeface="Times New Roman"/>
                <a:cs typeface="Times New Roman"/>
              </a:rPr>
              <a:t>CHỦ </a:t>
            </a:r>
            <a:r>
              <a:rPr dirty="0" sz="1300" spc="-5" b="1">
                <a:latin typeface="Times New Roman"/>
                <a:cs typeface="Times New Roman"/>
              </a:rPr>
              <a:t>NGHĨA VIỆT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NAM</a:t>
            </a:r>
            <a:endParaRPr sz="1300">
              <a:latin typeface="Times New Roman"/>
              <a:cs typeface="Times New Roman"/>
            </a:endParaRPr>
          </a:p>
          <a:p>
            <a:pPr algn="ctr" marR="30480">
              <a:lnSpc>
                <a:spcPts val="1525"/>
              </a:lnSpc>
            </a:pPr>
            <a:r>
              <a:rPr dirty="0" u="sng" sz="13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Độc </a:t>
            </a:r>
            <a:r>
              <a:rPr dirty="0" u="sng" sz="13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lập – Tự do – Hạnh</a:t>
            </a:r>
            <a:r>
              <a:rPr dirty="0" u="sng" sz="1300" spc="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3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phúc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2179" y="858418"/>
            <a:ext cx="4187190" cy="664210"/>
          </a:xfrm>
          <a:prstGeom prst="rect">
            <a:avLst/>
          </a:prstGeom>
        </p:spPr>
        <p:txBody>
          <a:bodyPr wrap="square" lIns="0" tIns="131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400" spc="-5" b="1">
                <a:latin typeface="Times New Roman"/>
                <a:cs typeface="Times New Roman"/>
              </a:rPr>
              <a:t>ĐƠN XIN CHUYỂN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TRƯỜNG</a:t>
            </a:r>
            <a:endParaRPr sz="1400">
              <a:latin typeface="Times New Roman"/>
              <a:cs typeface="Times New Roman"/>
            </a:endParaRPr>
          </a:p>
          <a:p>
            <a:pPr marL="411480">
              <a:lnSpc>
                <a:spcPct val="100000"/>
              </a:lnSpc>
              <a:spcBef>
                <a:spcPts val="855"/>
              </a:spcBef>
            </a:pPr>
            <a:r>
              <a:rPr dirty="0" sz="1300" spc="-5">
                <a:latin typeface="Times New Roman"/>
                <a:cs typeface="Times New Roman"/>
              </a:rPr>
              <a:t>Ông/bà </a:t>
            </a:r>
            <a:r>
              <a:rPr dirty="0" sz="1300">
                <a:latin typeface="Times New Roman"/>
                <a:cs typeface="Times New Roman"/>
              </a:rPr>
              <a:t>Hiệu </a:t>
            </a:r>
            <a:r>
              <a:rPr dirty="0" sz="1300" spc="-5">
                <a:latin typeface="Times New Roman"/>
                <a:cs typeface="Times New Roman"/>
              </a:rPr>
              <a:t>trưởng </a:t>
            </a:r>
            <a:r>
              <a:rPr dirty="0" sz="1300">
                <a:latin typeface="Times New Roman"/>
                <a:cs typeface="Times New Roman"/>
              </a:rPr>
              <a:t>trường</a:t>
            </a:r>
            <a:r>
              <a:rPr dirty="0" sz="1300" spc="-7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…………...……..…………;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9485" y="1299717"/>
            <a:ext cx="6591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Times New Roman"/>
                <a:cs typeface="Times New Roman"/>
              </a:rPr>
              <a:t>Kính</a:t>
            </a:r>
            <a:r>
              <a:rPr dirty="0" sz="1300" spc="-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gửi: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136" y="1526793"/>
            <a:ext cx="6218555" cy="64439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26465">
              <a:lnSpc>
                <a:spcPct val="100000"/>
              </a:lnSpc>
              <a:spcBef>
                <a:spcPts val="95"/>
              </a:spcBef>
              <a:tabLst>
                <a:tab pos="2298700" algn="l"/>
              </a:tabLst>
            </a:pPr>
            <a:r>
              <a:rPr dirty="0" sz="1300" spc="-10">
                <a:latin typeface="Times New Roman"/>
                <a:cs typeface="Times New Roman"/>
              </a:rPr>
              <a:t>Đồng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kính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gửi:	Ông/bà Hiệu trưởng </a:t>
            </a:r>
            <a:r>
              <a:rPr dirty="0" sz="1300">
                <a:latin typeface="Times New Roman"/>
                <a:cs typeface="Times New Roman"/>
              </a:rPr>
              <a:t>trường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………………………..……</a:t>
            </a:r>
            <a:endParaRPr sz="1300">
              <a:latin typeface="Times New Roman"/>
              <a:cs typeface="Times New Roman"/>
            </a:endParaRPr>
          </a:p>
          <a:p>
            <a:pPr marL="469265" marR="5080">
              <a:lnSpc>
                <a:spcPct val="114999"/>
              </a:lnSpc>
              <a:spcBef>
                <a:spcPts val="1110"/>
              </a:spcBef>
            </a:pPr>
            <a:r>
              <a:rPr dirty="0" sz="1300" spc="-5">
                <a:latin typeface="Times New Roman"/>
                <a:cs typeface="Times New Roman"/>
              </a:rPr>
              <a:t>Tên em là: ………………………………………. </a:t>
            </a:r>
            <a:r>
              <a:rPr dirty="0" sz="1300" spc="-10">
                <a:latin typeface="Times New Roman"/>
                <a:cs typeface="Times New Roman"/>
              </a:rPr>
              <a:t>Mã </a:t>
            </a:r>
            <a:r>
              <a:rPr dirty="0" sz="1300" spc="-5">
                <a:latin typeface="Times New Roman"/>
                <a:cs typeface="Times New Roman"/>
              </a:rPr>
              <a:t>số </a:t>
            </a:r>
            <a:r>
              <a:rPr dirty="0" sz="1300" spc="-10">
                <a:latin typeface="Times New Roman"/>
                <a:cs typeface="Times New Roman"/>
              </a:rPr>
              <a:t>SV: </a:t>
            </a:r>
            <a:r>
              <a:rPr dirty="0" sz="1300">
                <a:latin typeface="Times New Roman"/>
                <a:cs typeface="Times New Roman"/>
              </a:rPr>
              <a:t>…………………..……  </a:t>
            </a:r>
            <a:r>
              <a:rPr dirty="0" sz="1300" spc="-10">
                <a:latin typeface="Times New Roman"/>
                <a:cs typeface="Times New Roman"/>
              </a:rPr>
              <a:t>Ngày, </a:t>
            </a:r>
            <a:r>
              <a:rPr dirty="0" sz="1300" spc="-5">
                <a:latin typeface="Times New Roman"/>
                <a:cs typeface="Times New Roman"/>
              </a:rPr>
              <a:t>tháng, năm sinh: ………………………………………………………….…....  </a:t>
            </a:r>
            <a:r>
              <a:rPr dirty="0" sz="1300" spc="-10">
                <a:latin typeface="Times New Roman"/>
                <a:cs typeface="Times New Roman"/>
              </a:rPr>
              <a:t>Quê </a:t>
            </a:r>
            <a:r>
              <a:rPr dirty="0" sz="1300" spc="-5">
                <a:latin typeface="Times New Roman"/>
                <a:cs typeface="Times New Roman"/>
              </a:rPr>
              <a:t>quán: ………………………………………………………………………..…....  Hộ khẩu thường trú trước khi vào trường: ………………………………………..…..  </a:t>
            </a:r>
            <a:r>
              <a:rPr dirty="0" sz="1300" spc="-10">
                <a:latin typeface="Times New Roman"/>
                <a:cs typeface="Times New Roman"/>
              </a:rPr>
              <a:t>Đối </a:t>
            </a:r>
            <a:r>
              <a:rPr dirty="0" sz="1300" spc="-5">
                <a:latin typeface="Times New Roman"/>
                <a:cs typeface="Times New Roman"/>
              </a:rPr>
              <a:t>tượng tuyển sinh </a:t>
            </a:r>
            <a:r>
              <a:rPr dirty="0" sz="1300">
                <a:latin typeface="Times New Roman"/>
                <a:cs typeface="Times New Roman"/>
              </a:rPr>
              <a:t>(ghi </a:t>
            </a:r>
            <a:r>
              <a:rPr dirty="0" sz="1300" spc="-5">
                <a:latin typeface="Times New Roman"/>
                <a:cs typeface="Times New Roman"/>
              </a:rPr>
              <a:t>rõ mã </a:t>
            </a:r>
            <a:r>
              <a:rPr dirty="0" sz="1300">
                <a:latin typeface="Times New Roman"/>
                <a:cs typeface="Times New Roman"/>
              </a:rPr>
              <a:t>quy </a:t>
            </a:r>
            <a:r>
              <a:rPr dirty="0" sz="1300" spc="-5">
                <a:latin typeface="Times New Roman"/>
                <a:cs typeface="Times New Roman"/>
              </a:rPr>
              <a:t>ước): ………………………………………..…  Là  </a:t>
            </a:r>
            <a:r>
              <a:rPr dirty="0" sz="1300" spc="-10">
                <a:latin typeface="Times New Roman"/>
                <a:cs typeface="Times New Roman"/>
              </a:rPr>
              <a:t>HSSV  </a:t>
            </a:r>
            <a:r>
              <a:rPr dirty="0" sz="1300" spc="-5">
                <a:latin typeface="Times New Roman"/>
                <a:cs typeface="Times New Roman"/>
              </a:rPr>
              <a:t>đang  </a:t>
            </a:r>
            <a:r>
              <a:rPr dirty="0" sz="1300">
                <a:latin typeface="Times New Roman"/>
                <a:cs typeface="Times New Roman"/>
              </a:rPr>
              <a:t>học năm </a:t>
            </a:r>
            <a:r>
              <a:rPr dirty="0" sz="1300" spc="-5">
                <a:latin typeface="Times New Roman"/>
                <a:cs typeface="Times New Roman"/>
              </a:rPr>
              <a:t>thứ:  …………….,  lớp:</a:t>
            </a:r>
            <a:r>
              <a:rPr dirty="0" sz="1300" spc="-15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……................……………………,</a:t>
            </a:r>
            <a:endParaRPr sz="1300">
              <a:latin typeface="Times New Roman"/>
              <a:cs typeface="Times New Roman"/>
            </a:endParaRPr>
          </a:p>
          <a:p>
            <a:pPr marL="469265" marR="5715" indent="-457200">
              <a:lnSpc>
                <a:spcPct val="114599"/>
              </a:lnSpc>
              <a:spcBef>
                <a:spcPts val="10"/>
              </a:spcBef>
            </a:pPr>
            <a:r>
              <a:rPr dirty="0" sz="1300" spc="-5">
                <a:latin typeface="Times New Roman"/>
                <a:cs typeface="Times New Roman"/>
              </a:rPr>
              <a:t>ngành học:…………...……….., </a:t>
            </a:r>
            <a:r>
              <a:rPr dirty="0" sz="1300" spc="-10">
                <a:latin typeface="Times New Roman"/>
                <a:cs typeface="Times New Roman"/>
              </a:rPr>
              <a:t>Khoa: </a:t>
            </a:r>
            <a:r>
              <a:rPr dirty="0" sz="1300" spc="-5">
                <a:latin typeface="Times New Roman"/>
                <a:cs typeface="Times New Roman"/>
              </a:rPr>
              <a:t>………………….., Trường: …………………………  Trong</a:t>
            </a:r>
            <a:r>
              <a:rPr dirty="0" sz="1300" spc="5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kỳ</a:t>
            </a:r>
            <a:r>
              <a:rPr dirty="0" sz="1300" spc="5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thi</a:t>
            </a:r>
            <a:r>
              <a:rPr dirty="0" sz="1300" spc="6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tuyển</a:t>
            </a:r>
            <a:r>
              <a:rPr dirty="0" sz="1300" spc="5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sinh</a:t>
            </a:r>
            <a:r>
              <a:rPr dirty="0" sz="1300" spc="5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vào</a:t>
            </a:r>
            <a:r>
              <a:rPr dirty="0" sz="1300" spc="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trường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………………………………….</a:t>
            </a:r>
            <a:r>
              <a:rPr dirty="0" sz="1300" spc="8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Tôi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đạt</a:t>
            </a:r>
            <a:r>
              <a:rPr dirty="0" sz="1300" spc="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số</a:t>
            </a:r>
            <a:r>
              <a:rPr dirty="0" sz="1300" spc="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điểm:</a:t>
            </a:r>
            <a:endParaRPr sz="1300">
              <a:latin typeface="Times New Roman"/>
              <a:cs typeface="Times New Roman"/>
            </a:endParaRPr>
          </a:p>
          <a:p>
            <a:pPr marL="12700" marR="8890">
              <a:lnSpc>
                <a:spcPct val="114599"/>
              </a:lnSpc>
              <a:spcBef>
                <a:spcPts val="15"/>
              </a:spcBef>
            </a:pPr>
            <a:r>
              <a:rPr dirty="0" sz="1300" spc="-5">
                <a:latin typeface="Times New Roman"/>
                <a:cs typeface="Times New Roman"/>
              </a:rPr>
              <a:t>……./……… </a:t>
            </a:r>
            <a:r>
              <a:rPr dirty="0" sz="1300">
                <a:latin typeface="Times New Roman"/>
                <a:cs typeface="Times New Roman"/>
              </a:rPr>
              <a:t>điểm. (từ </a:t>
            </a:r>
            <a:r>
              <a:rPr dirty="0" sz="1300" spc="-5">
                <a:latin typeface="Times New Roman"/>
                <a:cs typeface="Times New Roman"/>
              </a:rPr>
              <a:t>số ghi số </a:t>
            </a:r>
            <a:r>
              <a:rPr dirty="0" sz="1300">
                <a:latin typeface="Times New Roman"/>
                <a:cs typeface="Times New Roman"/>
              </a:rPr>
              <a:t>điểm </a:t>
            </a:r>
            <a:r>
              <a:rPr dirty="0" sz="1300" spc="-5">
                <a:latin typeface="Times New Roman"/>
                <a:cs typeface="Times New Roman"/>
              </a:rPr>
              <a:t>đạt </a:t>
            </a:r>
            <a:r>
              <a:rPr dirty="0" sz="1300">
                <a:latin typeface="Times New Roman"/>
                <a:cs typeface="Times New Roman"/>
              </a:rPr>
              <a:t>được, </a:t>
            </a:r>
            <a:r>
              <a:rPr dirty="0" sz="1300" spc="-5">
                <a:latin typeface="Times New Roman"/>
                <a:cs typeface="Times New Roman"/>
              </a:rPr>
              <a:t>mẫu số ghi điểm xét tuyển cần đạt </a:t>
            </a:r>
            <a:r>
              <a:rPr dirty="0" sz="1300">
                <a:latin typeface="Times New Roman"/>
                <a:cs typeface="Times New Roman"/>
              </a:rPr>
              <a:t>theo </a:t>
            </a:r>
            <a:r>
              <a:rPr dirty="0" sz="1300" spc="-5">
                <a:latin typeface="Times New Roman"/>
                <a:cs typeface="Times New Roman"/>
              </a:rPr>
              <a:t>quy  định của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trường)</a:t>
            </a:r>
            <a:endParaRPr sz="1300">
              <a:latin typeface="Times New Roman"/>
              <a:cs typeface="Times New Roman"/>
            </a:endParaRPr>
          </a:p>
          <a:p>
            <a:pPr marL="469265" marR="135255">
              <a:lnSpc>
                <a:spcPct val="114599"/>
              </a:lnSpc>
              <a:spcBef>
                <a:spcPts val="10"/>
              </a:spcBef>
            </a:pPr>
            <a:r>
              <a:rPr dirty="0" sz="1300" spc="-5">
                <a:latin typeface="Times New Roman"/>
                <a:cs typeface="Times New Roman"/>
              </a:rPr>
              <a:t>Trong thời gian học tập tại Trường: ……………………………………………….….  Tôi đạt được kết quả </a:t>
            </a:r>
            <a:r>
              <a:rPr dirty="0" sz="1300">
                <a:latin typeface="Times New Roman"/>
                <a:cs typeface="Times New Roman"/>
              </a:rPr>
              <a:t>học </a:t>
            </a:r>
            <a:r>
              <a:rPr dirty="0" sz="1300" spc="-5">
                <a:latin typeface="Times New Roman"/>
                <a:cs typeface="Times New Roman"/>
              </a:rPr>
              <a:t>tập, rèn </a:t>
            </a:r>
            <a:r>
              <a:rPr dirty="0" sz="1300">
                <a:latin typeface="Times New Roman"/>
                <a:cs typeface="Times New Roman"/>
              </a:rPr>
              <a:t>luyện qua các </a:t>
            </a:r>
            <a:r>
              <a:rPr dirty="0" sz="1300" spc="-5">
                <a:latin typeface="Times New Roman"/>
                <a:cs typeface="Times New Roman"/>
              </a:rPr>
              <a:t>năm học như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sau: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…………………………………………………………………………………..…….</a:t>
            </a:r>
            <a:endParaRPr sz="1300">
              <a:latin typeface="Times New Roman"/>
              <a:cs typeface="Times New Roman"/>
            </a:endParaRPr>
          </a:p>
          <a:p>
            <a:pPr algn="just" marL="12700" marR="6350" indent="456565">
              <a:lnSpc>
                <a:spcPts val="1380"/>
              </a:lnSpc>
              <a:spcBef>
                <a:spcPts val="330"/>
              </a:spcBef>
            </a:pPr>
            <a:r>
              <a:rPr dirty="0" sz="1200" spc="-5" i="1">
                <a:latin typeface="Times New Roman"/>
                <a:cs typeface="Times New Roman"/>
              </a:rPr>
              <a:t>(Ghi rõ </a:t>
            </a:r>
            <a:r>
              <a:rPr dirty="0" sz="1200" i="1">
                <a:latin typeface="Times New Roman"/>
                <a:cs typeface="Times New Roman"/>
              </a:rPr>
              <a:t>từ năm </a:t>
            </a:r>
            <a:r>
              <a:rPr dirty="0" sz="1200" spc="-5" i="1">
                <a:latin typeface="Times New Roman"/>
                <a:cs typeface="Times New Roman"/>
              </a:rPr>
              <a:t>học, được </a:t>
            </a:r>
            <a:r>
              <a:rPr dirty="0" sz="1200" i="1">
                <a:latin typeface="Times New Roman"/>
                <a:cs typeface="Times New Roman"/>
              </a:rPr>
              <a:t>phân loại, </a:t>
            </a:r>
            <a:r>
              <a:rPr dirty="0" sz="1200" spc="-5" i="1">
                <a:latin typeface="Times New Roman"/>
                <a:cs typeface="Times New Roman"/>
              </a:rPr>
              <a:t>xếp </a:t>
            </a:r>
            <a:r>
              <a:rPr dirty="0" sz="1200" i="1">
                <a:latin typeface="Times New Roman"/>
                <a:cs typeface="Times New Roman"/>
              </a:rPr>
              <a:t>hạng </a:t>
            </a:r>
            <a:r>
              <a:rPr dirty="0" sz="1200" spc="-5" i="1">
                <a:latin typeface="Times New Roman"/>
                <a:cs typeface="Times New Roman"/>
              </a:rPr>
              <a:t>về </a:t>
            </a:r>
            <a:r>
              <a:rPr dirty="0" sz="1200" i="1">
                <a:latin typeface="Times New Roman"/>
                <a:cs typeface="Times New Roman"/>
              </a:rPr>
              <a:t>học tập, </a:t>
            </a:r>
            <a:r>
              <a:rPr dirty="0" sz="1200" spc="-5" i="1">
                <a:latin typeface="Times New Roman"/>
                <a:cs typeface="Times New Roman"/>
              </a:rPr>
              <a:t>rèn luyện, được khen </a:t>
            </a:r>
            <a:r>
              <a:rPr dirty="0" sz="1200" i="1">
                <a:latin typeface="Times New Roman"/>
                <a:cs typeface="Times New Roman"/>
              </a:rPr>
              <a:t>thưởng hoặc  </a:t>
            </a:r>
            <a:r>
              <a:rPr dirty="0" sz="1200" i="1">
                <a:latin typeface="Times New Roman"/>
                <a:cs typeface="Times New Roman"/>
              </a:rPr>
              <a:t>bị kỷ luật, </a:t>
            </a:r>
            <a:r>
              <a:rPr dirty="0" sz="1200" spc="-5" i="1">
                <a:latin typeface="Times New Roman"/>
                <a:cs typeface="Times New Roman"/>
              </a:rPr>
              <a:t>các mức cụ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thể)</a:t>
            </a:r>
            <a:endParaRPr sz="1200">
              <a:latin typeface="Times New Roman"/>
              <a:cs typeface="Times New Roman"/>
            </a:endParaRPr>
          </a:p>
          <a:p>
            <a:pPr algn="just" marL="469265">
              <a:lnSpc>
                <a:spcPts val="1460"/>
              </a:lnSpc>
            </a:pPr>
            <a:r>
              <a:rPr dirty="0" sz="1300" spc="-5">
                <a:latin typeface="Times New Roman"/>
                <a:cs typeface="Times New Roman"/>
              </a:rPr>
              <a:t>+ Thuộc </a:t>
            </a:r>
            <a:r>
              <a:rPr dirty="0" sz="1300">
                <a:latin typeface="Times New Roman"/>
                <a:cs typeface="Times New Roman"/>
              </a:rPr>
              <a:t>diện </a:t>
            </a:r>
            <a:r>
              <a:rPr dirty="0" sz="1300" spc="-5">
                <a:latin typeface="Times New Roman"/>
                <a:cs typeface="Times New Roman"/>
              </a:rPr>
              <a:t>(cấp </a:t>
            </a:r>
            <a:r>
              <a:rPr dirty="0" sz="1300">
                <a:latin typeface="Times New Roman"/>
                <a:cs typeface="Times New Roman"/>
              </a:rPr>
              <a:t>học </a:t>
            </a:r>
            <a:r>
              <a:rPr dirty="0" sz="1300" spc="-5">
                <a:latin typeface="Times New Roman"/>
                <a:cs typeface="Times New Roman"/>
              </a:rPr>
              <a:t>bổng, trợ </a:t>
            </a:r>
            <a:r>
              <a:rPr dirty="0" sz="1300">
                <a:latin typeface="Times New Roman"/>
                <a:cs typeface="Times New Roman"/>
              </a:rPr>
              <a:t>cấp </a:t>
            </a:r>
            <a:r>
              <a:rPr dirty="0" sz="1300" spc="-5">
                <a:latin typeface="Times New Roman"/>
                <a:cs typeface="Times New Roman"/>
              </a:rPr>
              <a:t>xã </a:t>
            </a:r>
            <a:r>
              <a:rPr dirty="0" sz="1300">
                <a:latin typeface="Times New Roman"/>
                <a:cs typeface="Times New Roman"/>
              </a:rPr>
              <a:t>hội):</a:t>
            </a:r>
            <a:r>
              <a:rPr dirty="0" sz="1300" spc="3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…………………………………………</a:t>
            </a:r>
            <a:endParaRPr sz="1300">
              <a:latin typeface="Times New Roman"/>
              <a:cs typeface="Times New Roman"/>
            </a:endParaRPr>
          </a:p>
          <a:p>
            <a:pPr algn="just" marL="12700" marR="8255" indent="456565">
              <a:lnSpc>
                <a:spcPct val="114599"/>
              </a:lnSpc>
              <a:spcBef>
                <a:spcPts val="10"/>
              </a:spcBef>
            </a:pPr>
            <a:r>
              <a:rPr dirty="0" sz="1300" spc="-5">
                <a:latin typeface="Times New Roman"/>
                <a:cs typeface="Times New Roman"/>
              </a:rPr>
              <a:t>Em </a:t>
            </a:r>
            <a:r>
              <a:rPr dirty="0" sz="1300">
                <a:latin typeface="Times New Roman"/>
                <a:cs typeface="Times New Roman"/>
              </a:rPr>
              <a:t>không thuộc </a:t>
            </a:r>
            <a:r>
              <a:rPr dirty="0" sz="1300" spc="-5">
                <a:latin typeface="Times New Roman"/>
                <a:cs typeface="Times New Roman"/>
              </a:rPr>
              <a:t>diện </a:t>
            </a:r>
            <a:r>
              <a:rPr dirty="0" sz="1300">
                <a:latin typeface="Times New Roman"/>
                <a:cs typeface="Times New Roman"/>
              </a:rPr>
              <a:t>đã </a:t>
            </a:r>
            <a:r>
              <a:rPr dirty="0" sz="1300" spc="-5">
                <a:latin typeface="Times New Roman"/>
                <a:cs typeface="Times New Roman"/>
              </a:rPr>
              <a:t>dự thi </a:t>
            </a:r>
            <a:r>
              <a:rPr dirty="0" sz="1300">
                <a:latin typeface="Times New Roman"/>
                <a:cs typeface="Times New Roman"/>
              </a:rPr>
              <a:t>vào </a:t>
            </a:r>
            <a:r>
              <a:rPr dirty="0" sz="1300" spc="-5">
                <a:latin typeface="Times New Roman"/>
                <a:cs typeface="Times New Roman"/>
              </a:rPr>
              <a:t>trường (chuyển đến) ………………………….. </a:t>
            </a:r>
            <a:r>
              <a:rPr dirty="0" sz="1300">
                <a:latin typeface="Times New Roman"/>
                <a:cs typeface="Times New Roman"/>
              </a:rPr>
              <a:t>mà  </a:t>
            </a:r>
            <a:r>
              <a:rPr dirty="0" sz="1300" spc="-5">
                <a:latin typeface="Times New Roman"/>
                <a:cs typeface="Times New Roman"/>
              </a:rPr>
              <a:t>không </a:t>
            </a:r>
            <a:r>
              <a:rPr dirty="0" sz="1300">
                <a:latin typeface="Times New Roman"/>
                <a:cs typeface="Times New Roman"/>
              </a:rPr>
              <a:t>trúng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tuyển.</a:t>
            </a:r>
            <a:endParaRPr sz="130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ct val="114999"/>
              </a:lnSpc>
              <a:spcBef>
                <a:spcPts val="5"/>
              </a:spcBef>
            </a:pPr>
            <a:r>
              <a:rPr dirty="0" sz="1300" spc="-5">
                <a:latin typeface="Times New Roman"/>
                <a:cs typeface="Times New Roman"/>
              </a:rPr>
              <a:t>Em có nguyện vọng </a:t>
            </a:r>
            <a:r>
              <a:rPr dirty="0" sz="1300">
                <a:latin typeface="Times New Roman"/>
                <a:cs typeface="Times New Roman"/>
              </a:rPr>
              <a:t>xin </a:t>
            </a:r>
            <a:r>
              <a:rPr dirty="0" sz="1300" spc="-5">
                <a:latin typeface="Times New Roman"/>
                <a:cs typeface="Times New Roman"/>
              </a:rPr>
              <a:t>được chuyển đến </a:t>
            </a:r>
            <a:r>
              <a:rPr dirty="0" sz="1300">
                <a:latin typeface="Times New Roman"/>
                <a:cs typeface="Times New Roman"/>
              </a:rPr>
              <a:t>tiếp </a:t>
            </a:r>
            <a:r>
              <a:rPr dirty="0" sz="1300" spc="-5">
                <a:latin typeface="Times New Roman"/>
                <a:cs typeface="Times New Roman"/>
              </a:rPr>
              <a:t>tục vào học năm </a:t>
            </a:r>
            <a:r>
              <a:rPr dirty="0" sz="1300">
                <a:latin typeface="Times New Roman"/>
                <a:cs typeface="Times New Roman"/>
              </a:rPr>
              <a:t>thứ: …….......……,  </a:t>
            </a:r>
            <a:r>
              <a:rPr dirty="0" sz="1300" spc="-5">
                <a:latin typeface="Times New Roman"/>
                <a:cs typeface="Times New Roman"/>
              </a:rPr>
              <a:t>lớp: </a:t>
            </a:r>
            <a:r>
              <a:rPr dirty="0" sz="1300">
                <a:latin typeface="Times New Roman"/>
                <a:cs typeface="Times New Roman"/>
              </a:rPr>
              <a:t>………….........………, ngành </a:t>
            </a:r>
            <a:r>
              <a:rPr dirty="0" sz="1300" spc="-5">
                <a:latin typeface="Times New Roman"/>
                <a:cs typeface="Times New Roman"/>
              </a:rPr>
              <a:t>học:…………….....…….., </a:t>
            </a:r>
            <a:r>
              <a:rPr dirty="0" sz="1300">
                <a:latin typeface="Times New Roman"/>
                <a:cs typeface="Times New Roman"/>
              </a:rPr>
              <a:t>Khoa: </a:t>
            </a:r>
            <a:r>
              <a:rPr dirty="0" sz="1300" spc="-5">
                <a:latin typeface="Times New Roman"/>
                <a:cs typeface="Times New Roman"/>
              </a:rPr>
              <a:t>………………..……...,  Trường: ………................………………………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Lý do:</a:t>
            </a:r>
            <a:r>
              <a:rPr dirty="0" sz="1300" spc="4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………………………………………………………………………………..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………………………………………………………………………………………..</a:t>
            </a:r>
            <a:endParaRPr sz="1300">
              <a:latin typeface="Times New Roman"/>
              <a:cs typeface="Times New Roman"/>
            </a:endParaRPr>
          </a:p>
          <a:p>
            <a:pPr algn="just" marL="12700" marR="8890" indent="456565">
              <a:lnSpc>
                <a:spcPct val="95900"/>
              </a:lnSpc>
              <a:spcBef>
                <a:spcPts val="290"/>
              </a:spcBef>
            </a:pPr>
            <a:r>
              <a:rPr dirty="0" sz="1200" spc="-5" i="1">
                <a:latin typeface="Times New Roman"/>
                <a:cs typeface="Times New Roman"/>
              </a:rPr>
              <a:t>(Kèm </a:t>
            </a:r>
            <a:r>
              <a:rPr dirty="0" sz="1200" i="1">
                <a:latin typeface="Times New Roman"/>
                <a:cs typeface="Times New Roman"/>
              </a:rPr>
              <a:t>theo đơn </a:t>
            </a:r>
            <a:r>
              <a:rPr dirty="0" sz="1200" spc="-5" i="1">
                <a:latin typeface="Times New Roman"/>
                <a:cs typeface="Times New Roman"/>
              </a:rPr>
              <a:t>xin chuyển </a:t>
            </a:r>
            <a:r>
              <a:rPr dirty="0" sz="1200" i="1">
                <a:latin typeface="Times New Roman"/>
                <a:cs typeface="Times New Roman"/>
              </a:rPr>
              <a:t>trường: </a:t>
            </a:r>
            <a:r>
              <a:rPr dirty="0" sz="1200" spc="-5" i="1">
                <a:latin typeface="Times New Roman"/>
                <a:cs typeface="Times New Roman"/>
              </a:rPr>
              <a:t>Giấy chứng </a:t>
            </a:r>
            <a:r>
              <a:rPr dirty="0" sz="1200" i="1">
                <a:latin typeface="Times New Roman"/>
                <a:cs typeface="Times New Roman"/>
              </a:rPr>
              <a:t>nhận </a:t>
            </a:r>
            <a:r>
              <a:rPr dirty="0" sz="1200" spc="-5" i="1">
                <a:latin typeface="Times New Roman"/>
                <a:cs typeface="Times New Roman"/>
              </a:rPr>
              <a:t>kết </a:t>
            </a:r>
            <a:r>
              <a:rPr dirty="0" sz="1200" i="1">
                <a:latin typeface="Times New Roman"/>
                <a:cs typeface="Times New Roman"/>
              </a:rPr>
              <a:t>quả học tập, rèn </a:t>
            </a:r>
            <a:r>
              <a:rPr dirty="0" sz="1200" spc="-5" i="1">
                <a:latin typeface="Times New Roman"/>
                <a:cs typeface="Times New Roman"/>
              </a:rPr>
              <a:t>luyện của </a:t>
            </a:r>
            <a:r>
              <a:rPr dirty="0" sz="1200" i="1">
                <a:latin typeface="Times New Roman"/>
                <a:cs typeface="Times New Roman"/>
              </a:rPr>
              <a:t>trường  </a:t>
            </a:r>
            <a:r>
              <a:rPr dirty="0" sz="1200" spc="-5" i="1">
                <a:latin typeface="Times New Roman"/>
                <a:cs typeface="Times New Roman"/>
              </a:rPr>
              <a:t>cũ; </a:t>
            </a:r>
            <a:r>
              <a:rPr dirty="0" sz="1200" i="1">
                <a:latin typeface="Times New Roman"/>
                <a:cs typeface="Times New Roman"/>
              </a:rPr>
              <a:t>giấy xác nhận di </a:t>
            </a:r>
            <a:r>
              <a:rPr dirty="0" sz="1200" spc="-5" i="1">
                <a:latin typeface="Times New Roman"/>
                <a:cs typeface="Times New Roman"/>
              </a:rPr>
              <a:t>chuyển </a:t>
            </a:r>
            <a:r>
              <a:rPr dirty="0" sz="1200" i="1">
                <a:latin typeface="Times New Roman"/>
                <a:cs typeface="Times New Roman"/>
              </a:rPr>
              <a:t>hộ </a:t>
            </a:r>
            <a:r>
              <a:rPr dirty="0" sz="1200" spc="-5" i="1">
                <a:latin typeface="Times New Roman"/>
                <a:cs typeface="Times New Roman"/>
              </a:rPr>
              <a:t>khẩu, </a:t>
            </a:r>
            <a:r>
              <a:rPr dirty="0" sz="1200" i="1">
                <a:latin typeface="Times New Roman"/>
                <a:cs typeface="Times New Roman"/>
              </a:rPr>
              <a:t>hoặc chuyển </a:t>
            </a:r>
            <a:r>
              <a:rPr dirty="0" sz="1200" spc="-5" i="1">
                <a:latin typeface="Times New Roman"/>
                <a:cs typeface="Times New Roman"/>
              </a:rPr>
              <a:t>công </a:t>
            </a:r>
            <a:r>
              <a:rPr dirty="0" sz="1200" i="1">
                <a:latin typeface="Times New Roman"/>
                <a:cs typeface="Times New Roman"/>
              </a:rPr>
              <a:t>tác, địa điểm </a:t>
            </a:r>
            <a:r>
              <a:rPr dirty="0" sz="1200" spc="-5" i="1">
                <a:latin typeface="Times New Roman"/>
                <a:cs typeface="Times New Roman"/>
              </a:rPr>
              <a:t>sản xuất kinh </a:t>
            </a:r>
            <a:r>
              <a:rPr dirty="0" sz="1200" i="1">
                <a:latin typeface="Times New Roman"/>
                <a:cs typeface="Times New Roman"/>
              </a:rPr>
              <a:t>doanh </a:t>
            </a:r>
            <a:r>
              <a:rPr dirty="0" sz="1200" spc="-5" i="1">
                <a:latin typeface="Times New Roman"/>
                <a:cs typeface="Times New Roman"/>
              </a:rPr>
              <a:t>của </a:t>
            </a:r>
            <a:r>
              <a:rPr dirty="0" sz="1200" i="1">
                <a:latin typeface="Times New Roman"/>
                <a:cs typeface="Times New Roman"/>
              </a:rPr>
              <a:t>gia  đình, của </a:t>
            </a:r>
            <a:r>
              <a:rPr dirty="0" sz="1200" spc="-5" i="1">
                <a:latin typeface="Times New Roman"/>
                <a:cs typeface="Times New Roman"/>
              </a:rPr>
              <a:t>cơ </a:t>
            </a:r>
            <a:r>
              <a:rPr dirty="0" sz="1200" i="1">
                <a:latin typeface="Times New Roman"/>
                <a:cs typeface="Times New Roman"/>
              </a:rPr>
              <a:t>quan quản </a:t>
            </a:r>
            <a:r>
              <a:rPr dirty="0" sz="1200" spc="5" i="1">
                <a:latin typeface="Times New Roman"/>
                <a:cs typeface="Times New Roman"/>
              </a:rPr>
              <a:t>lý </a:t>
            </a:r>
            <a:r>
              <a:rPr dirty="0" sz="1200" i="1">
                <a:latin typeface="Times New Roman"/>
                <a:cs typeface="Times New Roman"/>
              </a:rPr>
              <a:t>hoặc </a:t>
            </a:r>
            <a:r>
              <a:rPr dirty="0" sz="1200" spc="-5" i="1">
                <a:latin typeface="Times New Roman"/>
                <a:cs typeface="Times New Roman"/>
              </a:rPr>
              <a:t>phường </a:t>
            </a:r>
            <a:r>
              <a:rPr dirty="0" sz="1200" i="1">
                <a:latin typeface="Times New Roman"/>
                <a:cs typeface="Times New Roman"/>
              </a:rPr>
              <a:t>(xã) </a:t>
            </a:r>
            <a:r>
              <a:rPr dirty="0" sz="1200" spc="-5" i="1">
                <a:latin typeface="Times New Roman"/>
                <a:cs typeface="Times New Roman"/>
              </a:rPr>
              <a:t>nếu </a:t>
            </a:r>
            <a:r>
              <a:rPr dirty="0" sz="1200" i="1">
                <a:latin typeface="Times New Roman"/>
                <a:cs typeface="Times New Roman"/>
              </a:rPr>
              <a:t>đó là lý do </a:t>
            </a:r>
            <a:r>
              <a:rPr dirty="0" sz="1200" spc="-5" i="1">
                <a:latin typeface="Times New Roman"/>
                <a:cs typeface="Times New Roman"/>
              </a:rPr>
              <a:t>xin chuyển</a:t>
            </a:r>
            <a:r>
              <a:rPr dirty="0" sz="1200" i="1">
                <a:latin typeface="Times New Roman"/>
                <a:cs typeface="Times New Roman"/>
              </a:rPr>
              <a:t> trường)</a:t>
            </a:r>
            <a:endParaRPr sz="1200">
              <a:latin typeface="Times New Roman"/>
              <a:cs typeface="Times New Roman"/>
            </a:endParaRPr>
          </a:p>
          <a:p>
            <a:pPr algn="ctr" marL="3511550">
              <a:lnSpc>
                <a:spcPts val="1470"/>
              </a:lnSpc>
            </a:pPr>
            <a:r>
              <a:rPr dirty="0" sz="1300" spc="-10" i="1">
                <a:latin typeface="Times New Roman"/>
                <a:cs typeface="Times New Roman"/>
              </a:rPr>
              <a:t>…………. </a:t>
            </a:r>
            <a:r>
              <a:rPr dirty="0" sz="1300" spc="-5" i="1">
                <a:latin typeface="Times New Roman"/>
                <a:cs typeface="Times New Roman"/>
              </a:rPr>
              <a:t>Ngày </a:t>
            </a:r>
            <a:r>
              <a:rPr dirty="0" sz="1300" spc="-10" i="1">
                <a:latin typeface="Times New Roman"/>
                <a:cs typeface="Times New Roman"/>
              </a:rPr>
              <a:t>….. </a:t>
            </a:r>
            <a:r>
              <a:rPr dirty="0" sz="1300" i="1">
                <a:latin typeface="Times New Roman"/>
                <a:cs typeface="Times New Roman"/>
              </a:rPr>
              <a:t>tháng </a:t>
            </a:r>
            <a:r>
              <a:rPr dirty="0" sz="1300" spc="-5" i="1">
                <a:latin typeface="Times New Roman"/>
                <a:cs typeface="Times New Roman"/>
              </a:rPr>
              <a:t>…. </a:t>
            </a:r>
            <a:r>
              <a:rPr dirty="0" sz="1300" i="1">
                <a:latin typeface="Times New Roman"/>
                <a:cs typeface="Times New Roman"/>
              </a:rPr>
              <a:t>năm</a:t>
            </a:r>
            <a:r>
              <a:rPr dirty="0" sz="1300" spc="-25" i="1">
                <a:latin typeface="Times New Roman"/>
                <a:cs typeface="Times New Roman"/>
              </a:rPr>
              <a:t> </a:t>
            </a:r>
            <a:r>
              <a:rPr dirty="0" sz="1300" spc="-10" i="1">
                <a:latin typeface="Times New Roman"/>
                <a:cs typeface="Times New Roman"/>
              </a:rPr>
              <a:t>……..</a:t>
            </a:r>
            <a:endParaRPr sz="1300">
              <a:latin typeface="Times New Roman"/>
              <a:cs typeface="Times New Roman"/>
            </a:endParaRPr>
          </a:p>
          <a:p>
            <a:pPr algn="ctr" marL="3509010">
              <a:lnSpc>
                <a:spcPts val="1525"/>
              </a:lnSpc>
            </a:pPr>
            <a:r>
              <a:rPr dirty="0" sz="1300" spc="-10" b="1">
                <a:latin typeface="Times New Roman"/>
                <a:cs typeface="Times New Roman"/>
              </a:rPr>
              <a:t>Người </a:t>
            </a:r>
            <a:r>
              <a:rPr dirty="0" sz="1300" spc="-5" b="1">
                <a:latin typeface="Times New Roman"/>
                <a:cs typeface="Times New Roman"/>
              </a:rPr>
              <a:t>làm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đơn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9184" y="8506205"/>
            <a:ext cx="2247265" cy="57340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ctr" marL="12065" marR="5080">
              <a:lnSpc>
                <a:spcPts val="1500"/>
              </a:lnSpc>
              <a:spcBef>
                <a:spcPts val="195"/>
              </a:spcBef>
            </a:pPr>
            <a:r>
              <a:rPr dirty="0" sz="1300" spc="-5" b="1">
                <a:latin typeface="Times New Roman"/>
                <a:cs typeface="Times New Roman"/>
              </a:rPr>
              <a:t>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-2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  TRƯỜNG ĐANG</a:t>
            </a:r>
            <a:r>
              <a:rPr dirty="0" sz="1300" spc="-2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HỌC</a:t>
            </a:r>
            <a:endParaRPr sz="1300">
              <a:latin typeface="Times New Roman"/>
              <a:cs typeface="Times New Roman"/>
            </a:endParaRPr>
          </a:p>
          <a:p>
            <a:pPr algn="ctr" marL="2540">
              <a:lnSpc>
                <a:spcPts val="1215"/>
              </a:lnSpc>
            </a:pPr>
            <a:r>
              <a:rPr dirty="0" sz="1100" i="1">
                <a:latin typeface="Times New Roman"/>
                <a:cs typeface="Times New Roman"/>
              </a:rPr>
              <a:t>(ký tên, đóng</a:t>
            </a:r>
            <a:r>
              <a:rPr dirty="0" sz="1100" spc="-30" i="1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dấu)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8540" y="8506205"/>
            <a:ext cx="2247265" cy="57340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ctr" marL="12700" marR="5080">
              <a:lnSpc>
                <a:spcPts val="1500"/>
              </a:lnSpc>
              <a:spcBef>
                <a:spcPts val="195"/>
              </a:spcBef>
            </a:pPr>
            <a:r>
              <a:rPr dirty="0" sz="1300" spc="-5" b="1">
                <a:latin typeface="Times New Roman"/>
                <a:cs typeface="Times New Roman"/>
              </a:rPr>
              <a:t>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-2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  TRƯỜNG TIẾP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NHẬN</a:t>
            </a:r>
            <a:endParaRPr sz="1300">
              <a:latin typeface="Times New Roman"/>
              <a:cs typeface="Times New Roman"/>
            </a:endParaRPr>
          </a:p>
          <a:p>
            <a:pPr algn="ctr" marL="2540">
              <a:lnSpc>
                <a:spcPts val="1215"/>
              </a:lnSpc>
            </a:pPr>
            <a:r>
              <a:rPr dirty="0" sz="1100" i="1">
                <a:latin typeface="Times New Roman"/>
                <a:cs typeface="Times New Roman"/>
              </a:rPr>
              <a:t>(ký tên, đóng</a:t>
            </a:r>
            <a:r>
              <a:rPr dirty="0" sz="1100" spc="-30" i="1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dấu)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188" y="376833"/>
            <a:ext cx="2362835" cy="4826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 spc="-5">
                <a:latin typeface="Times New Roman"/>
                <a:cs typeface="Times New Roman"/>
              </a:rPr>
              <a:t>TRƯỜNG </a:t>
            </a:r>
            <a:r>
              <a:rPr dirty="0" sz="1300" spc="-10">
                <a:latin typeface="Times New Roman"/>
                <a:cs typeface="Times New Roman"/>
              </a:rPr>
              <a:t>ĐẠI </a:t>
            </a:r>
            <a:r>
              <a:rPr dirty="0" sz="1300" spc="-5">
                <a:latin typeface="Times New Roman"/>
                <a:cs typeface="Times New Roman"/>
              </a:rPr>
              <a:t>HỌC </a:t>
            </a:r>
            <a:r>
              <a:rPr dirty="0" sz="1300" spc="-10">
                <a:latin typeface="Times New Roman"/>
                <a:cs typeface="Times New Roman"/>
              </a:rPr>
              <a:t>HỒNG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ĐỨC</a:t>
            </a:r>
            <a:endParaRPr sz="13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240"/>
              </a:spcBef>
            </a:pPr>
            <a:r>
              <a:rPr dirty="0" sz="1300" spc="-5" b="1">
                <a:latin typeface="Times New Roman"/>
                <a:cs typeface="Times New Roman"/>
              </a:rPr>
              <a:t>KHOA: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…………………..............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2383" y="380631"/>
            <a:ext cx="3467735" cy="49403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300" spc="-5" b="1">
                <a:latin typeface="Times New Roman"/>
                <a:cs typeface="Times New Roman"/>
              </a:rPr>
              <a:t>CÔNG </a:t>
            </a:r>
            <a:r>
              <a:rPr dirty="0" sz="1300" b="1">
                <a:latin typeface="Times New Roman"/>
                <a:cs typeface="Times New Roman"/>
              </a:rPr>
              <a:t>HÒA XÃ HỘI </a:t>
            </a:r>
            <a:r>
              <a:rPr dirty="0" sz="1300" spc="-10" b="1">
                <a:latin typeface="Times New Roman"/>
                <a:cs typeface="Times New Roman"/>
              </a:rPr>
              <a:t>CHỦ </a:t>
            </a:r>
            <a:r>
              <a:rPr dirty="0" sz="1300" spc="-5" b="1">
                <a:latin typeface="Times New Roman"/>
                <a:cs typeface="Times New Roman"/>
              </a:rPr>
              <a:t>NGHĨA </a:t>
            </a:r>
            <a:r>
              <a:rPr dirty="0" sz="1300" spc="-10" b="1">
                <a:latin typeface="Times New Roman"/>
                <a:cs typeface="Times New Roman"/>
              </a:rPr>
              <a:t>VIỆT</a:t>
            </a:r>
            <a:r>
              <a:rPr dirty="0" sz="1300" spc="-2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NAM</a:t>
            </a:r>
            <a:endParaRPr sz="1300">
              <a:latin typeface="Times New Roman"/>
              <a:cs typeface="Times New Roman"/>
            </a:endParaRPr>
          </a:p>
          <a:p>
            <a:pPr marL="736600">
              <a:lnSpc>
                <a:spcPct val="100000"/>
              </a:lnSpc>
              <a:spcBef>
                <a:spcPts val="235"/>
              </a:spcBef>
            </a:pPr>
            <a:r>
              <a:rPr dirty="0" sz="1400" b="1">
                <a:latin typeface="Times New Roman"/>
                <a:cs typeface="Times New Roman"/>
              </a:rPr>
              <a:t>Độc </a:t>
            </a:r>
            <a:r>
              <a:rPr dirty="0" sz="1400" spc="-5" b="1">
                <a:latin typeface="Times New Roman"/>
                <a:cs typeface="Times New Roman"/>
              </a:rPr>
              <a:t>lập- </a:t>
            </a:r>
            <a:r>
              <a:rPr dirty="0" sz="1400" b="1">
                <a:latin typeface="Times New Roman"/>
                <a:cs typeface="Times New Roman"/>
              </a:rPr>
              <a:t>Tự </a:t>
            </a:r>
            <a:r>
              <a:rPr dirty="0" sz="1400" spc="-5" b="1">
                <a:latin typeface="Times New Roman"/>
                <a:cs typeface="Times New Roman"/>
              </a:rPr>
              <a:t>do </a:t>
            </a:r>
            <a:r>
              <a:rPr dirty="0" sz="1400" b="1">
                <a:latin typeface="Times New Roman"/>
                <a:cs typeface="Times New Roman"/>
              </a:rPr>
              <a:t>– Hạnh</a:t>
            </a:r>
            <a:r>
              <a:rPr dirty="0" sz="1400" spc="-4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phúc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86101" y="1024483"/>
            <a:ext cx="3674745" cy="76200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350"/>
              </a:spcBef>
            </a:pPr>
            <a:r>
              <a:rPr dirty="0" sz="1400" b="1">
                <a:latin typeface="Times New Roman"/>
                <a:cs typeface="Times New Roman"/>
              </a:rPr>
              <a:t>BÁO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CÁO</a:t>
            </a:r>
            <a:endParaRPr sz="1400">
              <a:latin typeface="Times New Roman"/>
              <a:cs typeface="Times New Roman"/>
            </a:endParaRPr>
          </a:p>
          <a:p>
            <a:pPr algn="ctr" marL="12700" marR="5080">
              <a:lnSpc>
                <a:spcPct val="114999"/>
              </a:lnSpc>
            </a:pPr>
            <a:r>
              <a:rPr dirty="0" sz="1400" b="1">
                <a:latin typeface="Times New Roman"/>
                <a:cs typeface="Times New Roman"/>
              </a:rPr>
              <a:t>Về </a:t>
            </a:r>
            <a:r>
              <a:rPr dirty="0" sz="1400" spc="-5" b="1">
                <a:latin typeface="Times New Roman"/>
                <a:cs typeface="Times New Roman"/>
              </a:rPr>
              <a:t>việc sinh viên </a:t>
            </a:r>
            <a:r>
              <a:rPr dirty="0" sz="1400" spc="-10" b="1">
                <a:latin typeface="Times New Roman"/>
                <a:cs typeface="Times New Roman"/>
              </a:rPr>
              <a:t>bỏ </a:t>
            </a:r>
            <a:r>
              <a:rPr dirty="0" sz="1400" b="1">
                <a:latin typeface="Times New Roman"/>
                <a:cs typeface="Times New Roman"/>
              </a:rPr>
              <a:t>học </a:t>
            </a:r>
            <a:r>
              <a:rPr dirty="0" sz="1400" spc="-5" b="1">
                <a:latin typeface="Times New Roman"/>
                <a:cs typeface="Times New Roman"/>
              </a:rPr>
              <a:t>dài ngày </a:t>
            </a:r>
            <a:r>
              <a:rPr dirty="0" sz="1400" spc="-10" b="1">
                <a:latin typeface="Times New Roman"/>
                <a:cs typeface="Times New Roman"/>
              </a:rPr>
              <a:t>không </a:t>
            </a:r>
            <a:r>
              <a:rPr dirty="0" sz="1400" b="1">
                <a:latin typeface="Times New Roman"/>
                <a:cs typeface="Times New Roman"/>
              </a:rPr>
              <a:t>có lý </a:t>
            </a:r>
            <a:r>
              <a:rPr dirty="0" sz="1400" spc="-10" b="1">
                <a:latin typeface="Times New Roman"/>
                <a:cs typeface="Times New Roman"/>
              </a:rPr>
              <a:t>do  </a:t>
            </a:r>
            <a:r>
              <a:rPr dirty="0" sz="1400" b="1">
                <a:latin typeface="Times New Roman"/>
                <a:cs typeface="Times New Roman"/>
              </a:rPr>
              <a:t>Năm </a:t>
            </a:r>
            <a:r>
              <a:rPr dirty="0" sz="1400" spc="-5" b="1">
                <a:latin typeface="Times New Roman"/>
                <a:cs typeface="Times New Roman"/>
              </a:rPr>
              <a:t>học 20........ </a:t>
            </a:r>
            <a:r>
              <a:rPr dirty="0" sz="1400" b="1">
                <a:latin typeface="Times New Roman"/>
                <a:cs typeface="Times New Roman"/>
              </a:rPr>
              <a:t>-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20.........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2286" y="2020569"/>
            <a:ext cx="6591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Times New Roman"/>
                <a:cs typeface="Times New Roman"/>
              </a:rPr>
              <a:t>Kính</a:t>
            </a:r>
            <a:r>
              <a:rPr dirty="0" sz="1300" spc="-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gửi: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6685" y="1989480"/>
            <a:ext cx="2368550" cy="4826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08585" indent="-96520">
              <a:lnSpc>
                <a:spcPct val="100000"/>
              </a:lnSpc>
              <a:spcBef>
                <a:spcPts val="340"/>
              </a:spcBef>
              <a:buChar char="-"/>
              <a:tabLst>
                <a:tab pos="109220" algn="l"/>
              </a:tabLst>
            </a:pPr>
            <a:r>
              <a:rPr dirty="0" sz="1300" spc="-5">
                <a:latin typeface="Times New Roman"/>
                <a:cs typeface="Times New Roman"/>
              </a:rPr>
              <a:t>Ban </a:t>
            </a:r>
            <a:r>
              <a:rPr dirty="0" sz="1300" spc="-10">
                <a:latin typeface="Times New Roman"/>
                <a:cs typeface="Times New Roman"/>
              </a:rPr>
              <a:t>Giám </a:t>
            </a:r>
            <a:r>
              <a:rPr dirty="0" sz="1300" spc="-5">
                <a:latin typeface="Times New Roman"/>
                <a:cs typeface="Times New Roman"/>
              </a:rPr>
              <a:t>hiệu </a:t>
            </a:r>
            <a:r>
              <a:rPr dirty="0" sz="1300">
                <a:latin typeface="Times New Roman"/>
                <a:cs typeface="Times New Roman"/>
              </a:rPr>
              <a:t>Nhà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trường;</a:t>
            </a:r>
            <a:endParaRPr sz="1300">
              <a:latin typeface="Times New Roman"/>
              <a:cs typeface="Times New Roman"/>
            </a:endParaRPr>
          </a:p>
          <a:p>
            <a:pPr marL="108585" indent="-96520">
              <a:lnSpc>
                <a:spcPct val="100000"/>
              </a:lnSpc>
              <a:spcBef>
                <a:spcPts val="240"/>
              </a:spcBef>
              <a:buChar char="-"/>
              <a:tabLst>
                <a:tab pos="109220" algn="l"/>
              </a:tabLst>
            </a:pPr>
            <a:r>
              <a:rPr dirty="0" sz="1300" spc="-10">
                <a:latin typeface="Times New Roman"/>
                <a:cs typeface="Times New Roman"/>
              </a:rPr>
              <a:t>Phòng </a:t>
            </a:r>
            <a:r>
              <a:rPr dirty="0" sz="1300" spc="-5">
                <a:latin typeface="Times New Roman"/>
                <a:cs typeface="Times New Roman"/>
              </a:rPr>
              <a:t>GDCT và </a:t>
            </a:r>
            <a:r>
              <a:rPr dirty="0" sz="1300">
                <a:latin typeface="Times New Roman"/>
                <a:cs typeface="Times New Roman"/>
              </a:rPr>
              <a:t>Công </a:t>
            </a:r>
            <a:r>
              <a:rPr dirty="0" sz="1300" spc="-5">
                <a:latin typeface="Times New Roman"/>
                <a:cs typeface="Times New Roman"/>
              </a:rPr>
              <a:t>tác</a:t>
            </a:r>
            <a:r>
              <a:rPr dirty="0" sz="1300" spc="-2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HSSV.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136" y="2620416"/>
            <a:ext cx="6195695" cy="93916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340"/>
              </a:spcBef>
            </a:pPr>
            <a:r>
              <a:rPr dirty="0" sz="1300" spc="-5">
                <a:latin typeface="Times New Roman"/>
                <a:cs typeface="Times New Roman"/>
              </a:rPr>
              <a:t>Tên tôi là:</a:t>
            </a:r>
            <a:r>
              <a:rPr dirty="0" sz="1300" spc="13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Chức vụ: Trợ lý </a:t>
            </a:r>
            <a:r>
              <a:rPr dirty="0" sz="1300">
                <a:latin typeface="Times New Roman"/>
                <a:cs typeface="Times New Roman"/>
              </a:rPr>
              <a:t>Công tác </a:t>
            </a:r>
            <a:r>
              <a:rPr dirty="0" sz="1300" spc="-10">
                <a:latin typeface="Times New Roman"/>
                <a:cs typeface="Times New Roman"/>
              </a:rPr>
              <a:t>sinh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viên</a:t>
            </a:r>
            <a:endParaRPr sz="1300">
              <a:latin typeface="Times New Roman"/>
              <a:cs typeface="Times New Roman"/>
            </a:endParaRPr>
          </a:p>
          <a:p>
            <a:pPr marL="12700" marR="43180" indent="456565">
              <a:lnSpc>
                <a:spcPts val="1800"/>
              </a:lnSpc>
              <a:spcBef>
                <a:spcPts val="90"/>
              </a:spcBef>
            </a:pPr>
            <a:r>
              <a:rPr dirty="0" sz="1300" spc="-5">
                <a:latin typeface="Times New Roman"/>
                <a:cs typeface="Times New Roman"/>
              </a:rPr>
              <a:t>Tôi xin báo cáo với </a:t>
            </a:r>
            <a:r>
              <a:rPr dirty="0" sz="1300">
                <a:latin typeface="Times New Roman"/>
                <a:cs typeface="Times New Roman"/>
              </a:rPr>
              <a:t>Khoa </a:t>
            </a:r>
            <a:r>
              <a:rPr dirty="0" sz="1300" spc="-5">
                <a:latin typeface="Times New Roman"/>
                <a:cs typeface="Times New Roman"/>
              </a:rPr>
              <a:t>và </a:t>
            </a:r>
            <a:r>
              <a:rPr dirty="0" sz="1300" spc="-10">
                <a:latin typeface="Times New Roman"/>
                <a:cs typeface="Times New Roman"/>
              </a:rPr>
              <a:t>Nhà </a:t>
            </a:r>
            <a:r>
              <a:rPr dirty="0" sz="1300" spc="-5">
                <a:latin typeface="Times New Roman"/>
                <a:cs typeface="Times New Roman"/>
              </a:rPr>
              <a:t>trường về </a:t>
            </a:r>
            <a:r>
              <a:rPr dirty="0" sz="1300">
                <a:latin typeface="Times New Roman"/>
                <a:cs typeface="Times New Roman"/>
              </a:rPr>
              <a:t>việc </a:t>
            </a:r>
            <a:r>
              <a:rPr dirty="0" sz="1300" spc="-10">
                <a:latin typeface="Times New Roman"/>
                <a:cs typeface="Times New Roman"/>
              </a:rPr>
              <a:t>SV </a:t>
            </a:r>
            <a:r>
              <a:rPr dirty="0" sz="1300" spc="-5">
                <a:latin typeface="Times New Roman"/>
                <a:cs typeface="Times New Roman"/>
              </a:rPr>
              <a:t>của </a:t>
            </a:r>
            <a:r>
              <a:rPr dirty="0" sz="1300">
                <a:latin typeface="Times New Roman"/>
                <a:cs typeface="Times New Roman"/>
              </a:rPr>
              <a:t>lớp: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  đã bỏ học </a:t>
            </a:r>
            <a:r>
              <a:rPr dirty="0" sz="1300">
                <a:latin typeface="Times New Roman"/>
                <a:cs typeface="Times New Roman"/>
              </a:rPr>
              <a:t>dài </a:t>
            </a:r>
            <a:r>
              <a:rPr dirty="0" sz="1300" spc="-5">
                <a:latin typeface="Times New Roman"/>
                <a:cs typeface="Times New Roman"/>
              </a:rPr>
              <a:t>ngày </a:t>
            </a:r>
            <a:r>
              <a:rPr dirty="0" sz="1300">
                <a:latin typeface="Times New Roman"/>
                <a:cs typeface="Times New Roman"/>
              </a:rPr>
              <a:t>không </a:t>
            </a:r>
            <a:r>
              <a:rPr dirty="0" sz="1300" spc="-5">
                <a:latin typeface="Times New Roman"/>
                <a:cs typeface="Times New Roman"/>
              </a:rPr>
              <a:t>có lý </a:t>
            </a:r>
            <a:r>
              <a:rPr dirty="0" sz="1300">
                <a:latin typeface="Times New Roman"/>
                <a:cs typeface="Times New Roman"/>
              </a:rPr>
              <a:t>do, </a:t>
            </a:r>
            <a:r>
              <a:rPr dirty="0" sz="1300" spc="-5">
                <a:latin typeface="Times New Roman"/>
                <a:cs typeface="Times New Roman"/>
              </a:rPr>
              <a:t>cụ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thể: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56208" y="3586606"/>
          <a:ext cx="6284595" cy="223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630"/>
                <a:gridCol w="777240"/>
                <a:gridCol w="1071880"/>
                <a:gridCol w="746760"/>
                <a:gridCol w="1146175"/>
                <a:gridCol w="901064"/>
                <a:gridCol w="1290954"/>
              </a:tblGrid>
              <a:tr h="923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TT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Mã số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SV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22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Họ và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tên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7490" marR="196215" indent="-33655">
                        <a:lnSpc>
                          <a:spcPct val="156700"/>
                        </a:lnSpc>
                        <a:spcBef>
                          <a:spcPts val="108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Ngày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sinh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7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Lớp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0645" marR="76200" indent="1270">
                        <a:lnSpc>
                          <a:spcPct val="114999"/>
                        </a:lnSpc>
                        <a:spcBef>
                          <a:spcPts val="115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Đã bỏ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học  từ ngày,  tháng,</a:t>
                      </a:r>
                      <a:r>
                        <a:rPr dirty="0" sz="1200" spc="-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năm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46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8425" marR="91440" indent="-635">
                        <a:lnSpc>
                          <a:spcPct val="114999"/>
                        </a:lnSpc>
                        <a:spcBef>
                          <a:spcPts val="32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Khoa đã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liên hệ,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gặp gỡ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SV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dirty="0" sz="1200" spc="-9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gia  đình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SV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ngày,  tháng,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năm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7931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661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787523" y="5846444"/>
            <a:ext cx="27292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i="1">
                <a:latin typeface="Times New Roman"/>
                <a:cs typeface="Times New Roman"/>
              </a:rPr>
              <a:t>(Ấn định danh </a:t>
            </a:r>
            <a:r>
              <a:rPr dirty="0" sz="1300" i="1">
                <a:latin typeface="Times New Roman"/>
                <a:cs typeface="Times New Roman"/>
              </a:rPr>
              <a:t>sách này </a:t>
            </a:r>
            <a:r>
              <a:rPr dirty="0" sz="1300" spc="-5" i="1">
                <a:latin typeface="Times New Roman"/>
                <a:cs typeface="Times New Roman"/>
              </a:rPr>
              <a:t>có ...............</a:t>
            </a:r>
            <a:r>
              <a:rPr dirty="0" sz="1300" spc="1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SV)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9633" y="6272555"/>
            <a:ext cx="2477135" cy="6940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1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LÃNH </a:t>
            </a:r>
            <a:r>
              <a:rPr dirty="0" sz="1300" spc="-10" b="1">
                <a:latin typeface="Times New Roman"/>
                <a:cs typeface="Times New Roman"/>
              </a:rPr>
              <a:t>ĐẠO</a:t>
            </a:r>
            <a:r>
              <a:rPr dirty="0" sz="1300" spc="-2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45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32401" y="6272555"/>
            <a:ext cx="2023110" cy="6940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TRỢ LÝ </a:t>
            </a:r>
            <a:r>
              <a:rPr dirty="0" sz="1300" spc="-10" b="1">
                <a:latin typeface="Times New Roman"/>
                <a:cs typeface="Times New Roman"/>
              </a:rPr>
              <a:t>CÔNG </a:t>
            </a:r>
            <a:r>
              <a:rPr dirty="0" sz="1300" spc="-5" b="1">
                <a:latin typeface="Times New Roman"/>
                <a:cs typeface="Times New Roman"/>
              </a:rPr>
              <a:t>TÁC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SV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45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3716" y="7844789"/>
            <a:ext cx="3491229" cy="994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imes New Roman"/>
                <a:cs typeface="Times New Roman"/>
              </a:rPr>
              <a:t>* 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PHÒNG </a:t>
            </a:r>
            <a:r>
              <a:rPr dirty="0" sz="1300" b="1">
                <a:latin typeface="Times New Roman"/>
                <a:cs typeface="Times New Roman"/>
              </a:rPr>
              <a:t>GDCT </a:t>
            </a:r>
            <a:r>
              <a:rPr dirty="0" sz="1300" spc="-5" b="1">
                <a:latin typeface="Times New Roman"/>
                <a:cs typeface="Times New Roman"/>
              </a:rPr>
              <a:t>VÀ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CTHSSV: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32401" y="7815223"/>
            <a:ext cx="2023110" cy="6940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TRƯỞNG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PHÒNG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45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3716" y="9022282"/>
            <a:ext cx="3491865" cy="7099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 spc="-5" b="1">
                <a:latin typeface="Times New Roman"/>
                <a:cs typeface="Times New Roman"/>
              </a:rPr>
              <a:t>* DUYỆT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32401" y="9022282"/>
            <a:ext cx="2023110" cy="69532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</a:t>
            </a:r>
            <a:endParaRPr sz="1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  <a:spcBef>
                <a:spcPts val="234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</a:t>
            </a:r>
            <a:r>
              <a:rPr dirty="0" sz="1200" spc="-2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35100" y="871854"/>
            <a:ext cx="1028700" cy="0"/>
          </a:xfrm>
          <a:custGeom>
            <a:avLst/>
            <a:gdLst/>
            <a:ahLst/>
            <a:cxnLst/>
            <a:rect l="l" t="t" r="r" b="b"/>
            <a:pathLst>
              <a:path w="1028700" h="0">
                <a:moveTo>
                  <a:pt x="0" y="0"/>
                </a:moveTo>
                <a:lnTo>
                  <a:pt x="1028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22140" y="883919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 h="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8398" y="830325"/>
            <a:ext cx="3508375" cy="807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5"/>
              </a:spcBef>
            </a:pPr>
            <a:r>
              <a:rPr dirty="0" sz="1300" spc="-10" b="1">
                <a:latin typeface="Times New Roman"/>
                <a:cs typeface="Times New Roman"/>
              </a:rPr>
              <a:t>CỘNG </a:t>
            </a:r>
            <a:r>
              <a:rPr dirty="0" sz="1300" b="1">
                <a:latin typeface="Times New Roman"/>
                <a:cs typeface="Times New Roman"/>
              </a:rPr>
              <a:t>HÒA XÃ HỘI </a:t>
            </a:r>
            <a:r>
              <a:rPr dirty="0" sz="1300" spc="-10" b="1">
                <a:latin typeface="Times New Roman"/>
                <a:cs typeface="Times New Roman"/>
              </a:rPr>
              <a:t>CHỦ </a:t>
            </a:r>
            <a:r>
              <a:rPr dirty="0" sz="1300" spc="-5" b="1">
                <a:latin typeface="Times New Roman"/>
                <a:cs typeface="Times New Roman"/>
              </a:rPr>
              <a:t>NGHĨA </a:t>
            </a:r>
            <a:r>
              <a:rPr dirty="0" sz="1300" spc="-10" b="1">
                <a:latin typeface="Times New Roman"/>
                <a:cs typeface="Times New Roman"/>
              </a:rPr>
              <a:t>VIỆT NAM</a:t>
            </a:r>
            <a:endParaRPr sz="1300">
              <a:latin typeface="Times New Roman"/>
              <a:cs typeface="Times New Roman"/>
            </a:endParaRPr>
          </a:p>
          <a:p>
            <a:pPr algn="ctr" marL="3810">
              <a:lnSpc>
                <a:spcPts val="1639"/>
              </a:lnSpc>
            </a:pP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Độc lập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 Tự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Hạnh</a:t>
            </a:r>
            <a:r>
              <a:rPr dirty="0" u="sng" sz="14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phúc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1300" spc="-10" b="1">
                <a:latin typeface="Times New Roman"/>
                <a:cs typeface="Times New Roman"/>
              </a:rPr>
              <a:t>ĐƠN XIN </a:t>
            </a:r>
            <a:r>
              <a:rPr dirty="0" sz="1300" spc="-5" b="1">
                <a:latin typeface="Times New Roman"/>
                <a:cs typeface="Times New Roman"/>
              </a:rPr>
              <a:t>CHUYỂN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LỚP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2286" y="1795017"/>
            <a:ext cx="6591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>
                <a:latin typeface="Times New Roman"/>
                <a:cs typeface="Times New Roman"/>
              </a:rPr>
              <a:t>Kính</a:t>
            </a:r>
            <a:r>
              <a:rPr dirty="0" sz="1300" spc="-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gửi: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86685" y="1783740"/>
            <a:ext cx="3189605" cy="6521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08585" indent="-96520">
              <a:lnSpc>
                <a:spcPct val="100000"/>
              </a:lnSpc>
              <a:spcBef>
                <a:spcPts val="185"/>
              </a:spcBef>
              <a:buChar char="-"/>
              <a:tabLst>
                <a:tab pos="109220" algn="l"/>
              </a:tabLst>
            </a:pPr>
            <a:r>
              <a:rPr dirty="0" sz="1300" spc="-5">
                <a:latin typeface="Times New Roman"/>
                <a:cs typeface="Times New Roman"/>
              </a:rPr>
              <a:t>Ban giám hiệu </a:t>
            </a:r>
            <a:r>
              <a:rPr dirty="0" sz="1300">
                <a:latin typeface="Times New Roman"/>
                <a:cs typeface="Times New Roman"/>
              </a:rPr>
              <a:t>Trường </a:t>
            </a:r>
            <a:r>
              <a:rPr dirty="0" sz="1300" spc="-10">
                <a:latin typeface="Times New Roman"/>
                <a:cs typeface="Times New Roman"/>
              </a:rPr>
              <a:t>Đại </a:t>
            </a:r>
            <a:r>
              <a:rPr dirty="0" sz="1300" spc="-5">
                <a:latin typeface="Times New Roman"/>
                <a:cs typeface="Times New Roman"/>
              </a:rPr>
              <a:t>học </a:t>
            </a:r>
            <a:r>
              <a:rPr dirty="0" sz="1300" spc="-10">
                <a:latin typeface="Times New Roman"/>
                <a:cs typeface="Times New Roman"/>
              </a:rPr>
              <a:t>Hồng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Đức;</a:t>
            </a:r>
            <a:endParaRPr sz="1300">
              <a:latin typeface="Times New Roman"/>
              <a:cs typeface="Times New Roman"/>
            </a:endParaRPr>
          </a:p>
          <a:p>
            <a:pPr marL="108585" indent="-96520">
              <a:lnSpc>
                <a:spcPct val="100000"/>
              </a:lnSpc>
              <a:spcBef>
                <a:spcPts val="80"/>
              </a:spcBef>
              <a:buChar char="-"/>
              <a:tabLst>
                <a:tab pos="109220" algn="l"/>
              </a:tabLst>
            </a:pPr>
            <a:r>
              <a:rPr dirty="0" sz="1300" spc="-10">
                <a:latin typeface="Times New Roman"/>
                <a:cs typeface="Times New Roman"/>
              </a:rPr>
              <a:t>Phòng </a:t>
            </a:r>
            <a:r>
              <a:rPr dirty="0" sz="1300" spc="-5">
                <a:latin typeface="Times New Roman"/>
                <a:cs typeface="Times New Roman"/>
              </a:rPr>
              <a:t>GDCT và </a:t>
            </a:r>
            <a:r>
              <a:rPr dirty="0" sz="1300">
                <a:latin typeface="Times New Roman"/>
                <a:cs typeface="Times New Roman"/>
              </a:rPr>
              <a:t>Công </a:t>
            </a:r>
            <a:r>
              <a:rPr dirty="0" sz="1300" spc="-5">
                <a:latin typeface="Times New Roman"/>
                <a:cs typeface="Times New Roman"/>
              </a:rPr>
              <a:t>tác học sinh, </a:t>
            </a:r>
            <a:r>
              <a:rPr dirty="0" sz="1300">
                <a:latin typeface="Times New Roman"/>
                <a:cs typeface="Times New Roman"/>
              </a:rPr>
              <a:t>sinh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viên;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1300" spc="-5">
                <a:latin typeface="Times New Roman"/>
                <a:cs typeface="Times New Roman"/>
              </a:rPr>
              <a:t>- Khoa: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2286" y="2570123"/>
            <a:ext cx="2715895" cy="44323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300" spc="-5">
                <a:latin typeface="Times New Roman"/>
                <a:cs typeface="Times New Roman"/>
              </a:rPr>
              <a:t>Em tên là:</a:t>
            </a:r>
            <a:r>
              <a:rPr dirty="0" sz="1300" spc="114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300" spc="-10">
                <a:latin typeface="Times New Roman"/>
                <a:cs typeface="Times New Roman"/>
              </a:rPr>
              <a:t>Ngày, </a:t>
            </a:r>
            <a:r>
              <a:rPr dirty="0" sz="1300" spc="-5">
                <a:latin typeface="Times New Roman"/>
                <a:cs typeface="Times New Roman"/>
              </a:rPr>
              <a:t>tháng, năm sinh:</a:t>
            </a:r>
            <a:r>
              <a:rPr dirty="0" sz="1300" spc="1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3321" y="2570123"/>
            <a:ext cx="2345690" cy="44323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300" spc="-10">
                <a:latin typeface="Times New Roman"/>
                <a:cs typeface="Times New Roman"/>
              </a:rPr>
              <a:t>Mã </a:t>
            </a:r>
            <a:r>
              <a:rPr dirty="0" sz="1300" spc="-5">
                <a:latin typeface="Times New Roman"/>
                <a:cs typeface="Times New Roman"/>
              </a:rPr>
              <a:t>số HSSV:</a:t>
            </a:r>
            <a:r>
              <a:rPr dirty="0" sz="1300" spc="6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300" spc="-5">
                <a:latin typeface="Times New Roman"/>
                <a:cs typeface="Times New Roman"/>
              </a:rPr>
              <a:t>Số điện </a:t>
            </a:r>
            <a:r>
              <a:rPr dirty="0" sz="1300">
                <a:latin typeface="Times New Roman"/>
                <a:cs typeface="Times New Roman"/>
              </a:rPr>
              <a:t>thoại:</a:t>
            </a:r>
            <a:r>
              <a:rPr dirty="0" sz="1300" spc="-7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2286" y="2988081"/>
            <a:ext cx="5760085" cy="263080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300" spc="-10">
                <a:latin typeface="Times New Roman"/>
                <a:cs typeface="Times New Roman"/>
              </a:rPr>
              <a:t>Nơi </a:t>
            </a:r>
            <a:r>
              <a:rPr dirty="0" sz="1300" spc="-5">
                <a:latin typeface="Times New Roman"/>
                <a:cs typeface="Times New Roman"/>
              </a:rPr>
              <a:t>đăng ký NKTT:  </a:t>
            </a:r>
            <a:r>
              <a:rPr dirty="0" sz="1300" spc="1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300" spc="-5">
                <a:latin typeface="Times New Roman"/>
                <a:cs typeface="Times New Roman"/>
              </a:rPr>
              <a:t>Là </a:t>
            </a:r>
            <a:r>
              <a:rPr dirty="0" sz="1300" spc="-10">
                <a:latin typeface="Times New Roman"/>
                <a:cs typeface="Times New Roman"/>
              </a:rPr>
              <a:t>HSSV </a:t>
            </a:r>
            <a:r>
              <a:rPr dirty="0" sz="1300" spc="-5">
                <a:latin typeface="Times New Roman"/>
                <a:cs typeface="Times New Roman"/>
              </a:rPr>
              <a:t>của </a:t>
            </a:r>
            <a:r>
              <a:rPr dirty="0" sz="1300">
                <a:latin typeface="Times New Roman"/>
                <a:cs typeface="Times New Roman"/>
              </a:rPr>
              <a:t>lớp: </a:t>
            </a:r>
            <a:r>
              <a:rPr dirty="0" sz="1300" spc="13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Em xin được chuyển từ lớp: .................................... </a:t>
            </a:r>
            <a:r>
              <a:rPr dirty="0" sz="1300" spc="-10">
                <a:latin typeface="Times New Roman"/>
                <a:cs typeface="Times New Roman"/>
              </a:rPr>
              <a:t>sang </a:t>
            </a:r>
            <a:r>
              <a:rPr dirty="0" sz="1300" spc="-5">
                <a:latin typeface="Times New Roman"/>
                <a:cs typeface="Times New Roman"/>
              </a:rPr>
              <a:t>lớp: </a:t>
            </a:r>
            <a:r>
              <a:rPr dirty="0" sz="1300" spc="3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 i="1">
                <a:latin typeface="Times New Roman"/>
                <a:cs typeface="Times New Roman"/>
              </a:rPr>
              <a:t>Lý do xin chuyển</a:t>
            </a:r>
            <a:r>
              <a:rPr dirty="0" sz="1300" spc="-1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lớp: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 marR="1377950">
              <a:lnSpc>
                <a:spcPct val="124600"/>
              </a:lnSpc>
              <a:spcBef>
                <a:spcPts val="15"/>
              </a:spcBef>
            </a:pPr>
            <a:r>
              <a:rPr dirty="0" sz="1300" spc="-10">
                <a:latin typeface="Times New Roman"/>
                <a:cs typeface="Times New Roman"/>
              </a:rPr>
              <a:t>Kính </a:t>
            </a:r>
            <a:r>
              <a:rPr dirty="0" sz="1300" spc="-5">
                <a:latin typeface="Times New Roman"/>
                <a:cs typeface="Times New Roman"/>
              </a:rPr>
              <a:t>mong các </a:t>
            </a:r>
            <a:r>
              <a:rPr dirty="0" sz="1300">
                <a:latin typeface="Times New Roman"/>
                <a:cs typeface="Times New Roman"/>
              </a:rPr>
              <a:t>Thầy, </a:t>
            </a:r>
            <a:r>
              <a:rPr dirty="0" sz="1300" spc="-5">
                <a:latin typeface="Times New Roman"/>
                <a:cs typeface="Times New Roman"/>
              </a:rPr>
              <a:t>Cô, các phòng/ban chức năng tạo điều kiện.  Em xin trân trọng </a:t>
            </a:r>
            <a:r>
              <a:rPr dirty="0" sz="1300">
                <a:latin typeface="Times New Roman"/>
                <a:cs typeface="Times New Roman"/>
              </a:rPr>
              <a:t>cảm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ơn!</a:t>
            </a:r>
            <a:endParaRPr sz="1300">
              <a:latin typeface="Times New Roman"/>
              <a:cs typeface="Times New Roman"/>
            </a:endParaRPr>
          </a:p>
          <a:p>
            <a:pPr marL="2863215">
              <a:lnSpc>
                <a:spcPct val="100000"/>
              </a:lnSpc>
              <a:spcBef>
                <a:spcPts val="375"/>
              </a:spcBef>
            </a:pPr>
            <a:r>
              <a:rPr dirty="0" sz="1300" spc="-10" i="1">
                <a:latin typeface="Times New Roman"/>
                <a:cs typeface="Times New Roman"/>
              </a:rPr>
              <a:t>Thanh </a:t>
            </a:r>
            <a:r>
              <a:rPr dirty="0" sz="1300" spc="-5" i="1">
                <a:latin typeface="Times New Roman"/>
                <a:cs typeface="Times New Roman"/>
              </a:rPr>
              <a:t>Hóa, </a:t>
            </a:r>
            <a:r>
              <a:rPr dirty="0" sz="1300" spc="-10" i="1">
                <a:latin typeface="Times New Roman"/>
                <a:cs typeface="Times New Roman"/>
              </a:rPr>
              <a:t>ngày </a:t>
            </a:r>
            <a:r>
              <a:rPr dirty="0" sz="1300" i="1">
                <a:latin typeface="Times New Roman"/>
                <a:cs typeface="Times New Roman"/>
              </a:rPr>
              <a:t>.......... </a:t>
            </a:r>
            <a:r>
              <a:rPr dirty="0" sz="1300" spc="-10" i="1">
                <a:latin typeface="Times New Roman"/>
                <a:cs typeface="Times New Roman"/>
              </a:rPr>
              <a:t>tháng </a:t>
            </a:r>
            <a:r>
              <a:rPr dirty="0" sz="1300" i="1">
                <a:latin typeface="Times New Roman"/>
                <a:cs typeface="Times New Roman"/>
              </a:rPr>
              <a:t>....... </a:t>
            </a:r>
            <a:r>
              <a:rPr dirty="0" sz="1300" spc="-5" i="1">
                <a:latin typeface="Times New Roman"/>
                <a:cs typeface="Times New Roman"/>
              </a:rPr>
              <a:t>năm</a:t>
            </a:r>
            <a:r>
              <a:rPr dirty="0" sz="1300" spc="3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</a:t>
            </a:r>
            <a:endParaRPr sz="1300">
              <a:latin typeface="Times New Roman"/>
              <a:cs typeface="Times New Roman"/>
            </a:endParaRPr>
          </a:p>
          <a:p>
            <a:pPr marL="3518535">
              <a:lnSpc>
                <a:spcPct val="100000"/>
              </a:lnSpc>
              <a:spcBef>
                <a:spcPts val="229"/>
              </a:spcBef>
            </a:pPr>
            <a:r>
              <a:rPr dirty="0" sz="1200" spc="-5" b="1">
                <a:latin typeface="Times New Roman"/>
                <a:cs typeface="Times New Roman"/>
              </a:rPr>
              <a:t>CHỮ </a:t>
            </a:r>
            <a:r>
              <a:rPr dirty="0" sz="1200" b="1">
                <a:latin typeface="Times New Roman"/>
                <a:cs typeface="Times New Roman"/>
              </a:rPr>
              <a:t>KÝ </a:t>
            </a:r>
            <a:r>
              <a:rPr dirty="0" sz="1200" spc="-5" b="1">
                <a:latin typeface="Times New Roman"/>
                <a:cs typeface="Times New Roman"/>
              </a:rPr>
              <a:t>CỦA </a:t>
            </a:r>
            <a:r>
              <a:rPr dirty="0" sz="1200" b="1">
                <a:latin typeface="Times New Roman"/>
                <a:cs typeface="Times New Roman"/>
              </a:rPr>
              <a:t>NGƯỜI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HỌC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2401" y="6047003"/>
            <a:ext cx="2023110" cy="73152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63220">
              <a:lnSpc>
                <a:spcPct val="100000"/>
              </a:lnSpc>
              <a:spcBef>
                <a:spcPts val="425"/>
              </a:spcBef>
            </a:pPr>
            <a:r>
              <a:rPr dirty="0" sz="1300" spc="-5" b="1">
                <a:latin typeface="Times New Roman"/>
                <a:cs typeface="Times New Roman"/>
              </a:rPr>
              <a:t>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TRƯỞNG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3716" y="6298463"/>
            <a:ext cx="3491229" cy="9353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300" spc="-5" b="1">
                <a:latin typeface="Times New Roman"/>
                <a:cs typeface="Times New Roman"/>
              </a:rPr>
              <a:t>* Ý KIẾN </a:t>
            </a:r>
            <a:r>
              <a:rPr dirty="0" sz="1300" spc="-10" b="1">
                <a:latin typeface="Times New Roman"/>
                <a:cs typeface="Times New Roman"/>
              </a:rPr>
              <a:t>CỦA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3716" y="7555229"/>
            <a:ext cx="3491229" cy="994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imes New Roman"/>
                <a:cs typeface="Times New Roman"/>
              </a:rPr>
              <a:t>* 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PHÒNG GDCT </a:t>
            </a:r>
            <a:r>
              <a:rPr dirty="0" sz="1300" spc="-10" b="1">
                <a:latin typeface="Times New Roman"/>
                <a:cs typeface="Times New Roman"/>
              </a:rPr>
              <a:t>VÀ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CTHSSV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32401" y="7525664"/>
            <a:ext cx="2023110" cy="480059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300" spc="-5" b="1">
                <a:latin typeface="Times New Roman"/>
                <a:cs typeface="Times New Roman"/>
              </a:rPr>
              <a:t>TRƯỞNG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PHÒNG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3716" y="8978036"/>
            <a:ext cx="3491229" cy="70993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 spc="-5" b="1">
                <a:latin typeface="Times New Roman"/>
                <a:cs typeface="Times New Roman"/>
              </a:rPr>
              <a:t>* DUYỆT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300" spc="-5">
                <a:latin typeface="Times New Roman"/>
                <a:cs typeface="Times New Roman"/>
              </a:rPr>
              <a:t>....................................................................................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32401" y="8978036"/>
            <a:ext cx="2023110" cy="4826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300" spc="-5" i="1">
                <a:latin typeface="Times New Roman"/>
                <a:cs typeface="Times New Roman"/>
              </a:rPr>
              <a:t>Ngày....... </a:t>
            </a:r>
            <a:r>
              <a:rPr dirty="0" sz="1300" i="1">
                <a:latin typeface="Times New Roman"/>
                <a:cs typeface="Times New Roman"/>
              </a:rPr>
              <a:t>tháng........năm</a:t>
            </a:r>
            <a:r>
              <a:rPr dirty="0" sz="1300" spc="-4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20...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-5" b="1">
                <a:latin typeface="Times New Roman"/>
                <a:cs typeface="Times New Roman"/>
              </a:rPr>
              <a:t>HIỆU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TRƯỞNG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136" y="806855"/>
            <a:ext cx="1927860" cy="541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dirty="0" sz="1300" spc="-5">
                <a:latin typeface="Times New Roman"/>
                <a:cs typeface="Times New Roman"/>
              </a:rPr>
              <a:t>TRƯỜNG </a:t>
            </a:r>
            <a:r>
              <a:rPr dirty="0" sz="1300" spc="-10">
                <a:latin typeface="Times New Roman"/>
                <a:cs typeface="Times New Roman"/>
              </a:rPr>
              <a:t>ĐH </a:t>
            </a:r>
            <a:r>
              <a:rPr dirty="0" sz="1300" spc="-5">
                <a:latin typeface="Times New Roman"/>
                <a:cs typeface="Times New Roman"/>
              </a:rPr>
              <a:t>HỒNG ĐỨ</a:t>
            </a:r>
            <a:r>
              <a:rPr dirty="0" sz="1300" spc="-5" b="1">
                <a:latin typeface="Times New Roman"/>
                <a:cs typeface="Times New Roman"/>
              </a:rPr>
              <a:t>C  </a:t>
            </a:r>
            <a:r>
              <a:rPr dirty="0" sz="1300" spc="-10" b="1">
                <a:latin typeface="Times New Roman"/>
                <a:cs typeface="Times New Roman"/>
              </a:rPr>
              <a:t>KHOA: </a:t>
            </a:r>
            <a:r>
              <a:rPr dirty="0" sz="1300" spc="-5" b="1">
                <a:latin typeface="Times New Roman"/>
                <a:cs typeface="Times New Roman"/>
              </a:rPr>
              <a:t>. . . . . . . . . . . . . . .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6163" y="824135"/>
            <a:ext cx="3468370" cy="52641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300" spc="-5" b="1">
                <a:latin typeface="Times New Roman"/>
                <a:cs typeface="Times New Roman"/>
              </a:rPr>
              <a:t>CỘNG HÒA </a:t>
            </a:r>
            <a:r>
              <a:rPr dirty="0" sz="1300" spc="-10" b="1">
                <a:latin typeface="Times New Roman"/>
                <a:cs typeface="Times New Roman"/>
              </a:rPr>
              <a:t>XÃ </a:t>
            </a:r>
            <a:r>
              <a:rPr dirty="0" sz="1300" spc="-5" b="1">
                <a:latin typeface="Times New Roman"/>
                <a:cs typeface="Times New Roman"/>
              </a:rPr>
              <a:t>HỘI </a:t>
            </a:r>
            <a:r>
              <a:rPr dirty="0" sz="1300" b="1">
                <a:latin typeface="Times New Roman"/>
                <a:cs typeface="Times New Roman"/>
              </a:rPr>
              <a:t>CHỦ </a:t>
            </a:r>
            <a:r>
              <a:rPr dirty="0" sz="1300" spc="-10" b="1">
                <a:latin typeface="Times New Roman"/>
                <a:cs typeface="Times New Roman"/>
              </a:rPr>
              <a:t>NGHĨA VIỆT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NAM</a:t>
            </a:r>
            <a:endParaRPr sz="1300">
              <a:latin typeface="Times New Roman"/>
              <a:cs typeface="Times New Roman"/>
            </a:endParaRPr>
          </a:p>
          <a:p>
            <a:pPr marL="774700">
              <a:lnSpc>
                <a:spcPct val="100000"/>
              </a:lnSpc>
              <a:spcBef>
                <a:spcPts val="370"/>
              </a:spcBef>
            </a:pPr>
            <a:r>
              <a:rPr dirty="0" sz="1400" b="1">
                <a:latin typeface="Times New Roman"/>
                <a:cs typeface="Times New Roman"/>
              </a:rPr>
              <a:t>Độc </a:t>
            </a:r>
            <a:r>
              <a:rPr dirty="0" sz="1400" spc="-5" b="1">
                <a:latin typeface="Times New Roman"/>
                <a:cs typeface="Times New Roman"/>
              </a:rPr>
              <a:t>lập- </a:t>
            </a:r>
            <a:r>
              <a:rPr dirty="0" sz="1400" b="1">
                <a:latin typeface="Times New Roman"/>
                <a:cs typeface="Times New Roman"/>
              </a:rPr>
              <a:t>Tự do- Hạnh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phúc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136" y="1627377"/>
            <a:ext cx="6217285" cy="515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Times New Roman"/>
                <a:cs typeface="Times New Roman"/>
              </a:rPr>
              <a:t>GIẤY </a:t>
            </a:r>
            <a:r>
              <a:rPr dirty="0" sz="1300" spc="-5" b="1">
                <a:latin typeface="Times New Roman"/>
                <a:cs typeface="Times New Roman"/>
              </a:rPr>
              <a:t>MƯỢN </a:t>
            </a:r>
            <a:r>
              <a:rPr dirty="0" sz="1300" b="1">
                <a:latin typeface="Times New Roman"/>
                <a:cs typeface="Times New Roman"/>
              </a:rPr>
              <a:t>HỒ SƠ </a:t>
            </a:r>
            <a:r>
              <a:rPr dirty="0" sz="1300" spc="-5" b="1">
                <a:latin typeface="Times New Roman"/>
                <a:cs typeface="Times New Roman"/>
              </a:rPr>
              <a:t>SINH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VIÊN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R="4635500">
              <a:lnSpc>
                <a:spcPct val="100000"/>
              </a:lnSpc>
            </a:pPr>
            <a:r>
              <a:rPr dirty="0" sz="1300" spc="-10">
                <a:latin typeface="Times New Roman"/>
                <a:cs typeface="Times New Roman"/>
              </a:rPr>
              <a:t>Kính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gửi:</a:t>
            </a:r>
            <a:endParaRPr sz="1300">
              <a:latin typeface="Times New Roman"/>
              <a:cs typeface="Times New Roman"/>
            </a:endParaRPr>
          </a:p>
          <a:p>
            <a:pPr algn="ctr" marR="276225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- </a:t>
            </a:r>
            <a:r>
              <a:rPr dirty="0" sz="1300" spc="-10">
                <a:latin typeface="Times New Roman"/>
                <a:cs typeface="Times New Roman"/>
              </a:rPr>
              <a:t>Phòng </a:t>
            </a:r>
            <a:r>
              <a:rPr dirty="0" sz="1300" spc="-5">
                <a:latin typeface="Times New Roman"/>
                <a:cs typeface="Times New Roman"/>
              </a:rPr>
              <a:t>GDCT và </a:t>
            </a:r>
            <a:r>
              <a:rPr dirty="0" sz="1300">
                <a:latin typeface="Times New Roman"/>
                <a:cs typeface="Times New Roman"/>
              </a:rPr>
              <a:t>Công </a:t>
            </a:r>
            <a:r>
              <a:rPr dirty="0" sz="1300" spc="-5">
                <a:latin typeface="Times New Roman"/>
                <a:cs typeface="Times New Roman"/>
              </a:rPr>
              <a:t>tác học sinh, sinh</a:t>
            </a:r>
            <a:r>
              <a:rPr dirty="0" sz="1300" spc="3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viên;</a:t>
            </a:r>
            <a:endParaRPr sz="1300">
              <a:latin typeface="Times New Roman"/>
              <a:cs typeface="Times New Roman"/>
            </a:endParaRPr>
          </a:p>
          <a:p>
            <a:pPr algn="ctr" marR="30099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- </a:t>
            </a:r>
            <a:r>
              <a:rPr dirty="0" sz="1300" spc="-10">
                <a:latin typeface="Times New Roman"/>
                <a:cs typeface="Times New Roman"/>
              </a:rPr>
              <a:t>Khoa: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………………………………………...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1300" spc="-5">
                <a:latin typeface="Times New Roman"/>
                <a:cs typeface="Times New Roman"/>
              </a:rPr>
              <a:t>Tên em là: . . . . . . . . . . . . . . . . . . .. . . . . . ., </a:t>
            </a:r>
            <a:r>
              <a:rPr dirty="0" sz="1300">
                <a:latin typeface="Times New Roman"/>
                <a:cs typeface="Times New Roman"/>
              </a:rPr>
              <a:t>Mã </a:t>
            </a:r>
            <a:r>
              <a:rPr dirty="0" sz="1300" spc="-5">
                <a:latin typeface="Times New Roman"/>
                <a:cs typeface="Times New Roman"/>
              </a:rPr>
              <a:t>số HSSV: . . . . . . . . . . . . . . . . . .</a:t>
            </a:r>
            <a:r>
              <a:rPr dirty="0" sz="1300" spc="22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5"/>
              </a:spcBef>
            </a:pPr>
            <a:r>
              <a:rPr dirty="0" sz="1300" spc="-10">
                <a:latin typeface="Times New Roman"/>
                <a:cs typeface="Times New Roman"/>
              </a:rPr>
              <a:t>Sinh </a:t>
            </a:r>
            <a:r>
              <a:rPr dirty="0" sz="1300" spc="-5">
                <a:latin typeface="Times New Roman"/>
                <a:cs typeface="Times New Roman"/>
              </a:rPr>
              <a:t>viên lớp: . . . . . . . . . . . . . . . . . . . . . . ., Số điện thoại: . . . . . . . . . . . . . . . . . .</a:t>
            </a:r>
            <a:r>
              <a:rPr dirty="0" sz="1300" spc="254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4"/>
              </a:spcBef>
            </a:pPr>
            <a:r>
              <a:rPr dirty="0" sz="1300" spc="-5">
                <a:latin typeface="Times New Roman"/>
                <a:cs typeface="Times New Roman"/>
              </a:rPr>
              <a:t>Lý do xin mượn hồ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sơ: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 . . . . . . . . . . . . . . . . . . . . . . . . . . . . . . . . . . . . . . . . . 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 . . . . . . . . . . . . . . . . . . . . . . . . . . . . . . . . . . . . . . . . . 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 . . . . . . . . . . . . . . . . . . . . . . . . . . . . . . . . . . . . . . . . . 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 marR="5080" indent="456565">
              <a:lnSpc>
                <a:spcPct val="124600"/>
              </a:lnSpc>
            </a:pPr>
            <a:r>
              <a:rPr dirty="0" sz="1300" spc="-5">
                <a:latin typeface="Times New Roman"/>
                <a:cs typeface="Times New Roman"/>
              </a:rPr>
              <a:t>Vì vậy, em làm giấy này kính mong </a:t>
            </a:r>
            <a:r>
              <a:rPr dirty="0" sz="1300">
                <a:latin typeface="Times New Roman"/>
                <a:cs typeface="Times New Roman"/>
              </a:rPr>
              <a:t>phòng </a:t>
            </a:r>
            <a:r>
              <a:rPr dirty="0" sz="1300" spc="-10">
                <a:latin typeface="Times New Roman"/>
                <a:cs typeface="Times New Roman"/>
              </a:rPr>
              <a:t>Giáo </a:t>
            </a:r>
            <a:r>
              <a:rPr dirty="0" sz="1300" spc="-5">
                <a:latin typeface="Times New Roman"/>
                <a:cs typeface="Times New Roman"/>
              </a:rPr>
              <a:t>dục chính trị và Công tác HSSV,  khoa . . . . . . ….. . . . . . . . tạo điều kiện để </a:t>
            </a:r>
            <a:r>
              <a:rPr dirty="0" sz="1300">
                <a:latin typeface="Times New Roman"/>
                <a:cs typeface="Times New Roman"/>
              </a:rPr>
              <a:t>em </a:t>
            </a:r>
            <a:r>
              <a:rPr dirty="0" sz="1300" spc="-5">
                <a:latin typeface="Times New Roman"/>
                <a:cs typeface="Times New Roman"/>
              </a:rPr>
              <a:t>được mượn hồ </a:t>
            </a:r>
            <a:r>
              <a:rPr dirty="0" sz="1300">
                <a:latin typeface="Times New Roman"/>
                <a:cs typeface="Times New Roman"/>
              </a:rPr>
              <a:t>sơ,</a:t>
            </a:r>
            <a:r>
              <a:rPr dirty="0" sz="1300" spc="7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gồm: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1. . . . . . . . . . . . . . . . . . . . . . . . . . . . . . . . . . . . . . . . . . . . . . . . . . . . . . . . . . . . . . . .</a:t>
            </a:r>
            <a:r>
              <a:rPr dirty="0" sz="1300" spc="26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2. . . . . . . . . . . . . . . . . . . . . . . . . . . . . . . . . . . . . . . . . . . . . . . . . . . . . . . . . . . . . . . .</a:t>
            </a:r>
            <a:r>
              <a:rPr dirty="0" sz="1300" spc="28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3. . . . . . . . . . . . . . . . . . . . . . . . . . . . . . . . . . . . . . . . . . . . . . . . . . . . . . . . . . . . . . . .</a:t>
            </a:r>
            <a:r>
              <a:rPr dirty="0" sz="1300" spc="26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4"/>
              </a:spcBef>
            </a:pPr>
            <a:r>
              <a:rPr dirty="0" sz="1300" spc="-5">
                <a:latin typeface="Times New Roman"/>
                <a:cs typeface="Times New Roman"/>
              </a:rPr>
              <a:t>Thời gian hẹn trả </a:t>
            </a:r>
            <a:r>
              <a:rPr dirty="0" sz="1300">
                <a:latin typeface="Times New Roman"/>
                <a:cs typeface="Times New Roman"/>
              </a:rPr>
              <a:t>hồ </a:t>
            </a:r>
            <a:r>
              <a:rPr dirty="0" sz="1300" spc="-5">
                <a:latin typeface="Times New Roman"/>
                <a:cs typeface="Times New Roman"/>
              </a:rPr>
              <a:t>sơ tại phòng GDCT và </a:t>
            </a:r>
            <a:r>
              <a:rPr dirty="0" sz="1300">
                <a:latin typeface="Times New Roman"/>
                <a:cs typeface="Times New Roman"/>
              </a:rPr>
              <a:t>Công </a:t>
            </a:r>
            <a:r>
              <a:rPr dirty="0" sz="1300" spc="-5">
                <a:latin typeface="Times New Roman"/>
                <a:cs typeface="Times New Roman"/>
              </a:rPr>
              <a:t>tác HSSV: . . . . . . . . . . . . . . . . . . .</a:t>
            </a:r>
            <a:r>
              <a:rPr dirty="0" sz="1300" spc="18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 marR="5080" indent="456565">
              <a:lnSpc>
                <a:spcPct val="124600"/>
              </a:lnSpc>
            </a:pPr>
            <a:r>
              <a:rPr dirty="0" sz="1300" spc="-5" i="1">
                <a:latin typeface="Times New Roman"/>
                <a:cs typeface="Times New Roman"/>
              </a:rPr>
              <a:t>Sau thời </a:t>
            </a:r>
            <a:r>
              <a:rPr dirty="0" sz="1300" i="1">
                <a:latin typeface="Times New Roman"/>
                <a:cs typeface="Times New Roman"/>
              </a:rPr>
              <a:t>gian trên, </a:t>
            </a:r>
            <a:r>
              <a:rPr dirty="0" sz="1300" spc="-5" i="1">
                <a:latin typeface="Times New Roman"/>
                <a:cs typeface="Times New Roman"/>
              </a:rPr>
              <a:t>nếu em chưa trả </a:t>
            </a:r>
            <a:r>
              <a:rPr dirty="0" sz="1300" i="1">
                <a:latin typeface="Times New Roman"/>
                <a:cs typeface="Times New Roman"/>
              </a:rPr>
              <a:t>lại </a:t>
            </a:r>
            <a:r>
              <a:rPr dirty="0" sz="1300" spc="-5" i="1">
                <a:latin typeface="Times New Roman"/>
                <a:cs typeface="Times New Roman"/>
              </a:rPr>
              <a:t>hồ sơ đã mượn, </a:t>
            </a:r>
            <a:r>
              <a:rPr dirty="0" sz="1300" i="1">
                <a:latin typeface="Times New Roman"/>
                <a:cs typeface="Times New Roman"/>
              </a:rPr>
              <a:t>em </a:t>
            </a:r>
            <a:r>
              <a:rPr dirty="0" sz="1300" spc="-5" i="1">
                <a:latin typeface="Times New Roman"/>
                <a:cs typeface="Times New Roman"/>
              </a:rPr>
              <a:t>xin chịu trách </a:t>
            </a:r>
            <a:r>
              <a:rPr dirty="0" sz="1300" i="1">
                <a:latin typeface="Times New Roman"/>
                <a:cs typeface="Times New Roman"/>
              </a:rPr>
              <a:t>nhiệm </a:t>
            </a:r>
            <a:r>
              <a:rPr dirty="0" sz="1300" spc="-5" i="1">
                <a:latin typeface="Times New Roman"/>
                <a:cs typeface="Times New Roman"/>
              </a:rPr>
              <a:t>trước  </a:t>
            </a:r>
            <a:r>
              <a:rPr dirty="0" sz="1300" spc="-5" i="1">
                <a:latin typeface="Times New Roman"/>
                <a:cs typeface="Times New Roman"/>
              </a:rPr>
              <a:t>Khoa và </a:t>
            </a:r>
            <a:r>
              <a:rPr dirty="0" sz="1300" i="1">
                <a:latin typeface="Times New Roman"/>
                <a:cs typeface="Times New Roman"/>
              </a:rPr>
              <a:t>Nhà</a:t>
            </a:r>
            <a:r>
              <a:rPr dirty="0" sz="1300" spc="-10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trường.</a:t>
            </a:r>
            <a:endParaRPr sz="1300">
              <a:latin typeface="Times New Roman"/>
              <a:cs typeface="Times New Roman"/>
            </a:endParaRPr>
          </a:p>
          <a:p>
            <a:pPr marL="2988945">
              <a:lnSpc>
                <a:spcPct val="100000"/>
              </a:lnSpc>
              <a:spcBef>
                <a:spcPts val="370"/>
              </a:spcBef>
            </a:pPr>
            <a:r>
              <a:rPr dirty="0" sz="1300" i="1">
                <a:latin typeface="Times New Roman"/>
                <a:cs typeface="Times New Roman"/>
              </a:rPr>
              <a:t>Thanh </a:t>
            </a:r>
            <a:r>
              <a:rPr dirty="0" sz="1300" spc="-10" i="1">
                <a:latin typeface="Times New Roman"/>
                <a:cs typeface="Times New Roman"/>
              </a:rPr>
              <a:t>Hoá, </a:t>
            </a:r>
            <a:r>
              <a:rPr dirty="0" sz="1300" spc="-5" i="1">
                <a:latin typeface="Times New Roman"/>
                <a:cs typeface="Times New Roman"/>
              </a:rPr>
              <a:t>ngày . . . . . </a:t>
            </a:r>
            <a:r>
              <a:rPr dirty="0" sz="1300" i="1">
                <a:latin typeface="Times New Roman"/>
                <a:cs typeface="Times New Roman"/>
              </a:rPr>
              <a:t>tháng </a:t>
            </a:r>
            <a:r>
              <a:rPr dirty="0" sz="1300" spc="-5" i="1">
                <a:latin typeface="Times New Roman"/>
                <a:cs typeface="Times New Roman"/>
              </a:rPr>
              <a:t>. . . . . </a:t>
            </a:r>
            <a:r>
              <a:rPr dirty="0" sz="1300" i="1">
                <a:latin typeface="Times New Roman"/>
                <a:cs typeface="Times New Roman"/>
              </a:rPr>
              <a:t>năm </a:t>
            </a:r>
            <a:r>
              <a:rPr dirty="0" sz="1300" spc="-5" i="1">
                <a:latin typeface="Times New Roman"/>
                <a:cs typeface="Times New Roman"/>
              </a:rPr>
              <a:t>20 . .</a:t>
            </a:r>
            <a:r>
              <a:rPr dirty="0" sz="1300" spc="1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9728" y="6743117"/>
            <a:ext cx="1336675" cy="53403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L="48895">
              <a:lnSpc>
                <a:spcPct val="100000"/>
              </a:lnSpc>
              <a:spcBef>
                <a:spcPts val="620"/>
              </a:spcBef>
            </a:pPr>
            <a:r>
              <a:rPr dirty="0" sz="1300" spc="-5" b="1">
                <a:latin typeface="Times New Roman"/>
                <a:cs typeface="Times New Roman"/>
              </a:rPr>
              <a:t>SINH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VIÊN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 </a:t>
            </a:r>
            <a:r>
              <a:rPr dirty="0" sz="1200" spc="-5" i="1">
                <a:latin typeface="Times New Roman"/>
                <a:cs typeface="Times New Roman"/>
              </a:rPr>
              <a:t>và</a:t>
            </a:r>
            <a:r>
              <a:rPr dirty="0" sz="1200" spc="-7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136" y="6760234"/>
            <a:ext cx="2827655" cy="10134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672465">
              <a:lnSpc>
                <a:spcPct val="100000"/>
              </a:lnSpc>
              <a:spcBef>
                <a:spcPts val="484"/>
              </a:spcBef>
            </a:pPr>
            <a:r>
              <a:rPr dirty="0" sz="1300" spc="-5" b="1">
                <a:latin typeface="Times New Roman"/>
                <a:cs typeface="Times New Roman"/>
              </a:rPr>
              <a:t>Ý KIẾN CỦA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80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</a:t>
            </a:r>
            <a:r>
              <a:rPr dirty="0" sz="1300" spc="8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</a:t>
            </a:r>
            <a:r>
              <a:rPr dirty="0" sz="1300" spc="8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</a:t>
            </a:r>
            <a:r>
              <a:rPr dirty="0" sz="1300" spc="8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3410" y="8044433"/>
            <a:ext cx="4078604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imes New Roman"/>
                <a:cs typeface="Times New Roman"/>
              </a:rPr>
              <a:t>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LÃNH </a:t>
            </a:r>
            <a:r>
              <a:rPr dirty="0" sz="1300" spc="-10" b="1">
                <a:latin typeface="Times New Roman"/>
                <a:cs typeface="Times New Roman"/>
              </a:rPr>
              <a:t>ĐẠO </a:t>
            </a:r>
            <a:r>
              <a:rPr dirty="0" sz="1300" spc="-5" b="1">
                <a:latin typeface="Times New Roman"/>
                <a:cs typeface="Times New Roman"/>
              </a:rPr>
              <a:t>PHÒNG GDCT VÀ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CTHSSV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61790" y="1355724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 h="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47164" y="1346199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4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136" y="843431"/>
            <a:ext cx="1927860" cy="541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dirty="0" sz="1300" spc="-5">
                <a:latin typeface="Times New Roman"/>
                <a:cs typeface="Times New Roman"/>
              </a:rPr>
              <a:t>TRƯỜNG </a:t>
            </a:r>
            <a:r>
              <a:rPr dirty="0" sz="1300" spc="-10">
                <a:latin typeface="Times New Roman"/>
                <a:cs typeface="Times New Roman"/>
              </a:rPr>
              <a:t>ĐH </a:t>
            </a:r>
            <a:r>
              <a:rPr dirty="0" sz="1300" spc="-5">
                <a:latin typeface="Times New Roman"/>
                <a:cs typeface="Times New Roman"/>
              </a:rPr>
              <a:t>HỒNG ĐỨ</a:t>
            </a:r>
            <a:r>
              <a:rPr dirty="0" sz="1300" spc="-5" b="1">
                <a:latin typeface="Times New Roman"/>
                <a:cs typeface="Times New Roman"/>
              </a:rPr>
              <a:t>C  </a:t>
            </a:r>
            <a:r>
              <a:rPr dirty="0" sz="1300" spc="-10" b="1">
                <a:latin typeface="Times New Roman"/>
                <a:cs typeface="Times New Roman"/>
              </a:rPr>
              <a:t>KHOA: </a:t>
            </a:r>
            <a:r>
              <a:rPr dirty="0" sz="1300" spc="-5" b="1">
                <a:latin typeface="Times New Roman"/>
                <a:cs typeface="Times New Roman"/>
              </a:rPr>
              <a:t>. . . . . . . . . . . . . . .</a:t>
            </a:r>
            <a:r>
              <a:rPr dirty="0" sz="1300" spc="2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1903" y="860711"/>
            <a:ext cx="3469640" cy="52641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300" b="1">
                <a:latin typeface="Times New Roman"/>
                <a:cs typeface="Times New Roman"/>
              </a:rPr>
              <a:t>CỘNG </a:t>
            </a:r>
            <a:r>
              <a:rPr dirty="0" sz="1300" spc="-5" b="1">
                <a:latin typeface="Times New Roman"/>
                <a:cs typeface="Times New Roman"/>
              </a:rPr>
              <a:t>HÒA </a:t>
            </a:r>
            <a:r>
              <a:rPr dirty="0" sz="1300" b="1">
                <a:latin typeface="Times New Roman"/>
                <a:cs typeface="Times New Roman"/>
              </a:rPr>
              <a:t>XÃ HỘI </a:t>
            </a:r>
            <a:r>
              <a:rPr dirty="0" sz="1300" spc="-5" b="1">
                <a:latin typeface="Times New Roman"/>
                <a:cs typeface="Times New Roman"/>
              </a:rPr>
              <a:t>CHỦ NGHĨA VIỆT</a:t>
            </a:r>
            <a:r>
              <a:rPr dirty="0" sz="1300" spc="-6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NAM</a:t>
            </a:r>
            <a:endParaRPr sz="1300">
              <a:latin typeface="Times New Roman"/>
              <a:cs typeface="Times New Roman"/>
            </a:endParaRPr>
          </a:p>
          <a:p>
            <a:pPr marL="774700">
              <a:lnSpc>
                <a:spcPct val="100000"/>
              </a:lnSpc>
              <a:spcBef>
                <a:spcPts val="370"/>
              </a:spcBef>
            </a:pPr>
            <a:r>
              <a:rPr dirty="0" sz="1400" b="1">
                <a:latin typeface="Times New Roman"/>
                <a:cs typeface="Times New Roman"/>
              </a:rPr>
              <a:t>Độc </a:t>
            </a:r>
            <a:r>
              <a:rPr dirty="0" sz="1400" spc="-5" b="1">
                <a:latin typeface="Times New Roman"/>
                <a:cs typeface="Times New Roman"/>
              </a:rPr>
              <a:t>lập- </a:t>
            </a:r>
            <a:r>
              <a:rPr dirty="0" sz="1400" b="1">
                <a:latin typeface="Times New Roman"/>
                <a:cs typeface="Times New Roman"/>
              </a:rPr>
              <a:t>Tự </a:t>
            </a:r>
            <a:r>
              <a:rPr dirty="0" sz="1400" spc="-10" b="1">
                <a:latin typeface="Times New Roman"/>
                <a:cs typeface="Times New Roman"/>
              </a:rPr>
              <a:t>do- </a:t>
            </a:r>
            <a:r>
              <a:rPr dirty="0" sz="1400" b="1">
                <a:latin typeface="Times New Roman"/>
                <a:cs typeface="Times New Roman"/>
              </a:rPr>
              <a:t>Hạnh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phúc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136" y="1663953"/>
            <a:ext cx="6214110" cy="41725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latin typeface="Times New Roman"/>
                <a:cs typeface="Times New Roman"/>
              </a:rPr>
              <a:t>ĐƠN XIN RÚT </a:t>
            </a:r>
            <a:r>
              <a:rPr dirty="0" sz="1300" spc="-5" b="1">
                <a:latin typeface="Times New Roman"/>
                <a:cs typeface="Times New Roman"/>
              </a:rPr>
              <a:t>HỒ SƠ SINH</a:t>
            </a:r>
            <a:r>
              <a:rPr dirty="0" sz="1300" spc="5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VIÊN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1300" spc="-10">
                <a:latin typeface="Times New Roman"/>
                <a:cs typeface="Times New Roman"/>
              </a:rPr>
              <a:t>Kính </a:t>
            </a:r>
            <a:r>
              <a:rPr dirty="0" sz="1300" spc="-5">
                <a:latin typeface="Times New Roman"/>
                <a:cs typeface="Times New Roman"/>
              </a:rPr>
              <a:t>gửi:</a:t>
            </a:r>
            <a:endParaRPr sz="1300">
              <a:latin typeface="Times New Roman"/>
              <a:cs typeface="Times New Roman"/>
            </a:endParaRPr>
          </a:p>
          <a:p>
            <a:pPr marL="1383665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- </a:t>
            </a:r>
            <a:r>
              <a:rPr dirty="0" sz="1300" spc="-10">
                <a:latin typeface="Times New Roman"/>
                <a:cs typeface="Times New Roman"/>
              </a:rPr>
              <a:t>Phòng </a:t>
            </a:r>
            <a:r>
              <a:rPr dirty="0" sz="1300" spc="-5">
                <a:latin typeface="Times New Roman"/>
                <a:cs typeface="Times New Roman"/>
              </a:rPr>
              <a:t>GDCT và </a:t>
            </a:r>
            <a:r>
              <a:rPr dirty="0" sz="1300">
                <a:latin typeface="Times New Roman"/>
                <a:cs typeface="Times New Roman"/>
              </a:rPr>
              <a:t>Công </a:t>
            </a:r>
            <a:r>
              <a:rPr dirty="0" sz="1300" spc="-5">
                <a:latin typeface="Times New Roman"/>
                <a:cs typeface="Times New Roman"/>
              </a:rPr>
              <a:t>tác học sinh, sinh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viên;</a:t>
            </a:r>
            <a:endParaRPr sz="1300">
              <a:latin typeface="Times New Roman"/>
              <a:cs typeface="Times New Roman"/>
            </a:endParaRPr>
          </a:p>
          <a:p>
            <a:pPr marL="1383665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- Khoa: . . . . . . . . . . . . . . . . . . . . . . .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1300" spc="-5">
                <a:latin typeface="Times New Roman"/>
                <a:cs typeface="Times New Roman"/>
              </a:rPr>
              <a:t>Tên em là: . . . . . . . . . . . . . . . . . . .. . . . . . ., </a:t>
            </a:r>
            <a:r>
              <a:rPr dirty="0" sz="1300">
                <a:latin typeface="Times New Roman"/>
                <a:cs typeface="Times New Roman"/>
              </a:rPr>
              <a:t>Mã </a:t>
            </a:r>
            <a:r>
              <a:rPr dirty="0" sz="1300" spc="-5">
                <a:latin typeface="Times New Roman"/>
                <a:cs typeface="Times New Roman"/>
              </a:rPr>
              <a:t>số </a:t>
            </a:r>
            <a:r>
              <a:rPr dirty="0" sz="1300" spc="-10">
                <a:latin typeface="Times New Roman"/>
                <a:cs typeface="Times New Roman"/>
              </a:rPr>
              <a:t>SV: </a:t>
            </a:r>
            <a:r>
              <a:rPr dirty="0" sz="1300" spc="-5">
                <a:latin typeface="Times New Roman"/>
                <a:cs typeface="Times New Roman"/>
              </a:rPr>
              <a:t>. . . . . . . . . . . . . . . . . . . . .</a:t>
            </a:r>
            <a:r>
              <a:rPr dirty="0" sz="1300" spc="2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5"/>
              </a:spcBef>
            </a:pPr>
            <a:r>
              <a:rPr dirty="0" sz="1300" spc="-10">
                <a:latin typeface="Times New Roman"/>
                <a:cs typeface="Times New Roman"/>
              </a:rPr>
              <a:t>Sinh </a:t>
            </a:r>
            <a:r>
              <a:rPr dirty="0" sz="1300" spc="-5">
                <a:latin typeface="Times New Roman"/>
                <a:cs typeface="Times New Roman"/>
              </a:rPr>
              <a:t>viên lớp: . . . . . . . . . . . . . . . . . . . . . . ., Số điện thoại: . . . . . . . . . . . . . . . . . .</a:t>
            </a:r>
            <a:r>
              <a:rPr dirty="0" sz="1300" spc="27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4"/>
              </a:spcBef>
            </a:pPr>
            <a:r>
              <a:rPr dirty="0" sz="1300" spc="-5">
                <a:latin typeface="Times New Roman"/>
                <a:cs typeface="Times New Roman"/>
              </a:rPr>
              <a:t>Lý do xin </a:t>
            </a:r>
            <a:r>
              <a:rPr dirty="0" sz="1300">
                <a:latin typeface="Times New Roman"/>
                <a:cs typeface="Times New Roman"/>
              </a:rPr>
              <a:t>rút </a:t>
            </a:r>
            <a:r>
              <a:rPr dirty="0" sz="1300" spc="-5">
                <a:latin typeface="Times New Roman"/>
                <a:cs typeface="Times New Roman"/>
              </a:rPr>
              <a:t>hồ</a:t>
            </a:r>
            <a:r>
              <a:rPr dirty="0" sz="1300" spc="-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sơ: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 . . . . . . . . . . . . . . . . . . . . . . . . . . . . . . . . . . . . . . . . . 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 . . . . . . . . . . . . . . . . . . . . . . . . . . . . . . . . . . . . . . 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 . . 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 . . . . . . . . . . . . . . . . . . . . . . . . . . . . .</a:t>
            </a:r>
            <a:r>
              <a:rPr dirty="0" sz="1300" spc="2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Vì vậy, em làm đơn </a:t>
            </a:r>
            <a:r>
              <a:rPr dirty="0" sz="1300">
                <a:latin typeface="Times New Roman"/>
                <a:cs typeface="Times New Roman"/>
              </a:rPr>
              <a:t>này </a:t>
            </a:r>
            <a:r>
              <a:rPr dirty="0" sz="1300" spc="-5">
                <a:latin typeface="Times New Roman"/>
                <a:cs typeface="Times New Roman"/>
              </a:rPr>
              <a:t>kính mong </a:t>
            </a:r>
            <a:r>
              <a:rPr dirty="0" sz="1300">
                <a:latin typeface="Times New Roman"/>
                <a:cs typeface="Times New Roman"/>
              </a:rPr>
              <a:t>phòng </a:t>
            </a:r>
            <a:r>
              <a:rPr dirty="0" sz="1300" spc="-5">
                <a:latin typeface="Times New Roman"/>
                <a:cs typeface="Times New Roman"/>
              </a:rPr>
              <a:t>Giáo dục </a:t>
            </a:r>
            <a:r>
              <a:rPr dirty="0" sz="1300">
                <a:latin typeface="Times New Roman"/>
                <a:cs typeface="Times New Roman"/>
              </a:rPr>
              <a:t>chính </a:t>
            </a:r>
            <a:r>
              <a:rPr dirty="0" sz="1300" spc="-5">
                <a:latin typeface="Times New Roman"/>
                <a:cs typeface="Times New Roman"/>
              </a:rPr>
              <a:t>trị và </a:t>
            </a:r>
            <a:r>
              <a:rPr dirty="0" sz="1300">
                <a:latin typeface="Times New Roman"/>
                <a:cs typeface="Times New Roman"/>
              </a:rPr>
              <a:t>Công </a:t>
            </a:r>
            <a:r>
              <a:rPr dirty="0" sz="1300" spc="-5">
                <a:latin typeface="Times New Roman"/>
                <a:cs typeface="Times New Roman"/>
              </a:rPr>
              <a:t>tác HSSV,</a:t>
            </a:r>
            <a:r>
              <a:rPr dirty="0" sz="1300" spc="8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</a:t>
            </a:r>
            <a:r>
              <a:rPr dirty="0" sz="1300">
                <a:latin typeface="Times New Roman"/>
                <a:cs typeface="Times New Roman"/>
              </a:rPr>
              <a:t>tạo </a:t>
            </a:r>
            <a:r>
              <a:rPr dirty="0" sz="1300" spc="-5">
                <a:latin typeface="Times New Roman"/>
                <a:cs typeface="Times New Roman"/>
              </a:rPr>
              <a:t>điều kiện để em </a:t>
            </a:r>
            <a:r>
              <a:rPr dirty="0" sz="1300">
                <a:latin typeface="Times New Roman"/>
                <a:cs typeface="Times New Roman"/>
              </a:rPr>
              <a:t>được </a:t>
            </a:r>
            <a:r>
              <a:rPr dirty="0" sz="1300" spc="-5">
                <a:latin typeface="Times New Roman"/>
                <a:cs typeface="Times New Roman"/>
              </a:rPr>
              <a:t>rút hồ sơ,</a:t>
            </a:r>
            <a:r>
              <a:rPr dirty="0" sz="1300" spc="6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gồm: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1. . . . . . . . . . . . . . . . . . . . . . . . . . . . . . . . . . . . . . . . . . . . . . . . . . . . . . . . . . . . . . . .</a:t>
            </a:r>
            <a:r>
              <a:rPr dirty="0" sz="1300" spc="27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4"/>
              </a:spcBef>
            </a:pPr>
            <a:r>
              <a:rPr dirty="0" sz="1300" spc="-5">
                <a:latin typeface="Times New Roman"/>
                <a:cs typeface="Times New Roman"/>
              </a:rPr>
              <a:t>2. . . . . . . . . . . . . . . . . . . . . . . . . . . . . . . . . . . . . . . . . . . . . . . . . . . . . . . . . . . . . . . .</a:t>
            </a:r>
            <a:r>
              <a:rPr dirty="0" sz="1300" spc="28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80"/>
              </a:spcBef>
            </a:pPr>
            <a:r>
              <a:rPr dirty="0" sz="1300" spc="-5">
                <a:latin typeface="Times New Roman"/>
                <a:cs typeface="Times New Roman"/>
              </a:rPr>
              <a:t>3. . . . . . . . . . . . . . . . . . . . . . . . . . . . . . . . . . . . . . . . . . . . . . . . . . . . . . . . . . . . . . . .</a:t>
            </a:r>
            <a:r>
              <a:rPr dirty="0" sz="1300" spc="27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91839" y="6059195"/>
            <a:ext cx="3238500" cy="76073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1300" i="1">
                <a:latin typeface="Times New Roman"/>
                <a:cs typeface="Times New Roman"/>
              </a:rPr>
              <a:t>Thanh </a:t>
            </a:r>
            <a:r>
              <a:rPr dirty="0" sz="1300" spc="-10" i="1">
                <a:latin typeface="Times New Roman"/>
                <a:cs typeface="Times New Roman"/>
              </a:rPr>
              <a:t>Hoá, </a:t>
            </a:r>
            <a:r>
              <a:rPr dirty="0" sz="1300" spc="-5" i="1">
                <a:latin typeface="Times New Roman"/>
                <a:cs typeface="Times New Roman"/>
              </a:rPr>
              <a:t>ngày . . . . . </a:t>
            </a:r>
            <a:r>
              <a:rPr dirty="0" sz="1300" i="1">
                <a:latin typeface="Times New Roman"/>
                <a:cs typeface="Times New Roman"/>
              </a:rPr>
              <a:t>tháng </a:t>
            </a:r>
            <a:r>
              <a:rPr dirty="0" sz="1300" spc="-5" i="1">
                <a:latin typeface="Times New Roman"/>
                <a:cs typeface="Times New Roman"/>
              </a:rPr>
              <a:t>. . . . . </a:t>
            </a:r>
            <a:r>
              <a:rPr dirty="0" sz="1300" i="1">
                <a:latin typeface="Times New Roman"/>
                <a:cs typeface="Times New Roman"/>
              </a:rPr>
              <a:t>năm </a:t>
            </a:r>
            <a:r>
              <a:rPr dirty="0" sz="1300" spc="-5" i="1">
                <a:latin typeface="Times New Roman"/>
                <a:cs typeface="Times New Roman"/>
              </a:rPr>
              <a:t>20 . .</a:t>
            </a:r>
            <a:r>
              <a:rPr dirty="0" sz="1300" spc="15" i="1">
                <a:latin typeface="Times New Roman"/>
                <a:cs typeface="Times New Roman"/>
              </a:rPr>
              <a:t> </a:t>
            </a:r>
            <a:r>
              <a:rPr dirty="0" sz="1300" spc="-5" i="1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algn="ctr" marL="274955">
              <a:lnSpc>
                <a:spcPct val="100000"/>
              </a:lnSpc>
              <a:spcBef>
                <a:spcPts val="375"/>
              </a:spcBef>
            </a:pPr>
            <a:r>
              <a:rPr dirty="0" sz="1300" spc="-5" b="1">
                <a:latin typeface="Times New Roman"/>
                <a:cs typeface="Times New Roman"/>
              </a:rPr>
              <a:t>SINH</a:t>
            </a:r>
            <a:r>
              <a:rPr dirty="0" sz="1300" spc="-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VIÊN</a:t>
            </a:r>
            <a:endParaRPr sz="1300">
              <a:latin typeface="Times New Roman"/>
              <a:cs typeface="Times New Roman"/>
            </a:endParaRPr>
          </a:p>
          <a:p>
            <a:pPr marL="1138555">
              <a:lnSpc>
                <a:spcPct val="100000"/>
              </a:lnSpc>
              <a:spcBef>
                <a:spcPts val="480"/>
              </a:spcBef>
            </a:pPr>
            <a:r>
              <a:rPr dirty="0" sz="1200" spc="-5" i="1">
                <a:latin typeface="Times New Roman"/>
                <a:cs typeface="Times New Roman"/>
              </a:rPr>
              <a:t>(Ký, </a:t>
            </a:r>
            <a:r>
              <a:rPr dirty="0" sz="1200" i="1">
                <a:latin typeface="Times New Roman"/>
                <a:cs typeface="Times New Roman"/>
              </a:rPr>
              <a:t>ghi rõ họ </a:t>
            </a:r>
            <a:r>
              <a:rPr dirty="0" sz="1200" spc="-5" i="1">
                <a:latin typeface="Times New Roman"/>
                <a:cs typeface="Times New Roman"/>
              </a:rPr>
              <a:t>và</a:t>
            </a:r>
            <a:r>
              <a:rPr dirty="0" sz="1200" spc="-1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tên)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5136" y="6303035"/>
            <a:ext cx="2790190" cy="10134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672465">
              <a:lnSpc>
                <a:spcPct val="100000"/>
              </a:lnSpc>
              <a:spcBef>
                <a:spcPts val="484"/>
              </a:spcBef>
            </a:pPr>
            <a:r>
              <a:rPr dirty="0" sz="1300" spc="-5" b="1">
                <a:latin typeface="Times New Roman"/>
                <a:cs typeface="Times New Roman"/>
              </a:rPr>
              <a:t>Ý KIẾN CỦA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KHOA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</a:t>
            </a:r>
            <a:r>
              <a:rPr dirty="0" sz="1300" spc="8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</a:t>
            </a:r>
            <a:r>
              <a:rPr dirty="0" sz="1300" spc="8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300" spc="-5">
                <a:latin typeface="Times New Roman"/>
                <a:cs typeface="Times New Roman"/>
              </a:rPr>
              <a:t>. . . . . . . . . . . . . . . . . . . . . . . . . . . . . . . . .</a:t>
            </a:r>
            <a:r>
              <a:rPr dirty="0" sz="1300" spc="9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3410" y="7834121"/>
            <a:ext cx="4078604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latin typeface="Times New Roman"/>
                <a:cs typeface="Times New Roman"/>
              </a:rPr>
              <a:t>Ý KIẾN </a:t>
            </a:r>
            <a:r>
              <a:rPr dirty="0" sz="1300" spc="-10" b="1">
                <a:latin typeface="Times New Roman"/>
                <a:cs typeface="Times New Roman"/>
              </a:rPr>
              <a:t>CỦA </a:t>
            </a:r>
            <a:r>
              <a:rPr dirty="0" sz="1300" spc="-5" b="1">
                <a:latin typeface="Times New Roman"/>
                <a:cs typeface="Times New Roman"/>
              </a:rPr>
              <a:t>LÃNH </a:t>
            </a:r>
            <a:r>
              <a:rPr dirty="0" sz="1300" spc="-10" b="1">
                <a:latin typeface="Times New Roman"/>
                <a:cs typeface="Times New Roman"/>
              </a:rPr>
              <a:t>ĐẠO </a:t>
            </a:r>
            <a:r>
              <a:rPr dirty="0" sz="1300" spc="-5" b="1">
                <a:latin typeface="Times New Roman"/>
                <a:cs typeface="Times New Roman"/>
              </a:rPr>
              <a:t>PHÒNG GDCT VÀ</a:t>
            </a:r>
            <a:r>
              <a:rPr dirty="0" sz="1300" spc="5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CTHSSV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80865" y="1391919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 h="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47164" y="1382394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49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8768" y="623467"/>
            <a:ext cx="2362835" cy="483234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300" spc="-5">
                <a:latin typeface="Times New Roman"/>
                <a:cs typeface="Times New Roman"/>
              </a:rPr>
              <a:t>TRƯỜNG </a:t>
            </a:r>
            <a:r>
              <a:rPr dirty="0" sz="1300" spc="-10">
                <a:latin typeface="Times New Roman"/>
                <a:cs typeface="Times New Roman"/>
              </a:rPr>
              <a:t>ĐẠI </a:t>
            </a:r>
            <a:r>
              <a:rPr dirty="0" sz="1300" spc="-5">
                <a:latin typeface="Times New Roman"/>
                <a:cs typeface="Times New Roman"/>
              </a:rPr>
              <a:t>HỌC </a:t>
            </a:r>
            <a:r>
              <a:rPr dirty="0" sz="1300" spc="-10">
                <a:latin typeface="Times New Roman"/>
                <a:cs typeface="Times New Roman"/>
              </a:rPr>
              <a:t>HỒNG </a:t>
            </a:r>
            <a:r>
              <a:rPr dirty="0" sz="1300" spc="-5">
                <a:latin typeface="Times New Roman"/>
                <a:cs typeface="Times New Roman"/>
              </a:rPr>
              <a:t>ĐỨC</a:t>
            </a:r>
            <a:endParaRPr sz="13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244"/>
              </a:spcBef>
            </a:pPr>
            <a:r>
              <a:rPr dirty="0" sz="1300" spc="-5" b="1">
                <a:latin typeface="Times New Roman"/>
                <a:cs typeface="Times New Roman"/>
              </a:rPr>
              <a:t>PHÒNG GDCT VÀ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CTHSSV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7895" y="627285"/>
            <a:ext cx="3467100" cy="49466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1300" spc="-10" b="1">
                <a:latin typeface="Times New Roman"/>
                <a:cs typeface="Times New Roman"/>
              </a:rPr>
              <a:t>CỘNG </a:t>
            </a:r>
            <a:r>
              <a:rPr dirty="0" sz="1300" b="1">
                <a:latin typeface="Times New Roman"/>
                <a:cs typeface="Times New Roman"/>
              </a:rPr>
              <a:t>HÒA </a:t>
            </a:r>
            <a:r>
              <a:rPr dirty="0" sz="1300" spc="-10" b="1">
                <a:latin typeface="Times New Roman"/>
                <a:cs typeface="Times New Roman"/>
              </a:rPr>
              <a:t>XÃ </a:t>
            </a:r>
            <a:r>
              <a:rPr dirty="0" sz="1300" spc="-5" b="1">
                <a:latin typeface="Times New Roman"/>
                <a:cs typeface="Times New Roman"/>
              </a:rPr>
              <a:t>HỘI </a:t>
            </a:r>
            <a:r>
              <a:rPr dirty="0" sz="1300" spc="-10" b="1">
                <a:latin typeface="Times New Roman"/>
                <a:cs typeface="Times New Roman"/>
              </a:rPr>
              <a:t>CHỦ </a:t>
            </a:r>
            <a:r>
              <a:rPr dirty="0" sz="1300" spc="-5" b="1">
                <a:latin typeface="Times New Roman"/>
                <a:cs typeface="Times New Roman"/>
              </a:rPr>
              <a:t>NGHĨA VIỆT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Times New Roman"/>
                <a:cs typeface="Times New Roman"/>
              </a:rPr>
              <a:t>NAM</a:t>
            </a:r>
            <a:endParaRPr sz="1300">
              <a:latin typeface="Times New Roman"/>
              <a:cs typeface="Times New Roman"/>
            </a:endParaRPr>
          </a:p>
          <a:p>
            <a:pPr algn="ctr" marL="5080">
              <a:lnSpc>
                <a:spcPct val="100000"/>
              </a:lnSpc>
              <a:spcBef>
                <a:spcPts val="240"/>
              </a:spcBef>
            </a:pPr>
            <a:r>
              <a:rPr dirty="0" sz="1400" spc="-5" b="1">
                <a:latin typeface="Times New Roman"/>
                <a:cs typeface="Times New Roman"/>
              </a:rPr>
              <a:t>Độc lập </a:t>
            </a:r>
            <a:r>
              <a:rPr dirty="0" sz="1400" b="1">
                <a:latin typeface="Times New Roman"/>
                <a:cs typeface="Times New Roman"/>
              </a:rPr>
              <a:t>- Tự </a:t>
            </a:r>
            <a:r>
              <a:rPr dirty="0" sz="1400" spc="-5" b="1">
                <a:latin typeface="Times New Roman"/>
                <a:cs typeface="Times New Roman"/>
              </a:rPr>
              <a:t>do </a:t>
            </a:r>
            <a:r>
              <a:rPr dirty="0" sz="1400" b="1">
                <a:latin typeface="Times New Roman"/>
                <a:cs typeface="Times New Roman"/>
              </a:rPr>
              <a:t>- </a:t>
            </a:r>
            <a:r>
              <a:rPr dirty="0" sz="1400" spc="-10" b="1">
                <a:latin typeface="Times New Roman"/>
                <a:cs typeface="Times New Roman"/>
              </a:rPr>
              <a:t>Hạnh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phúc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2286" y="1417065"/>
            <a:ext cx="5759450" cy="14084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215">
              <a:lnSpc>
                <a:spcPct val="100000"/>
              </a:lnSpc>
              <a:spcBef>
                <a:spcPts val="95"/>
              </a:spcBef>
            </a:pPr>
            <a:r>
              <a:rPr dirty="0" sz="1300" spc="-10" i="1">
                <a:latin typeface="Times New Roman"/>
                <a:cs typeface="Times New Roman"/>
              </a:rPr>
              <a:t>Thanh </a:t>
            </a:r>
            <a:r>
              <a:rPr dirty="0" sz="1300" spc="-5" i="1">
                <a:latin typeface="Times New Roman"/>
                <a:cs typeface="Times New Roman"/>
              </a:rPr>
              <a:t>Hóa, </a:t>
            </a:r>
            <a:r>
              <a:rPr dirty="0" sz="1300" spc="-10" i="1">
                <a:latin typeface="Times New Roman"/>
                <a:cs typeface="Times New Roman"/>
              </a:rPr>
              <a:t>ngày ....... tháng </a:t>
            </a:r>
            <a:r>
              <a:rPr dirty="0" sz="1300" i="1">
                <a:latin typeface="Times New Roman"/>
                <a:cs typeface="Times New Roman"/>
              </a:rPr>
              <a:t>...... </a:t>
            </a:r>
            <a:r>
              <a:rPr dirty="0" sz="1300" spc="-5" i="1">
                <a:latin typeface="Times New Roman"/>
                <a:cs typeface="Times New Roman"/>
              </a:rPr>
              <a:t>năm</a:t>
            </a:r>
            <a:r>
              <a:rPr dirty="0" sz="1300" spc="65" i="1">
                <a:latin typeface="Times New Roman"/>
                <a:cs typeface="Times New Roman"/>
              </a:rPr>
              <a:t> </a:t>
            </a:r>
            <a:r>
              <a:rPr dirty="0" sz="1300" i="1">
                <a:latin typeface="Times New Roman"/>
                <a:cs typeface="Times New Roman"/>
              </a:rPr>
              <a:t>2022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Times New Roman"/>
              <a:cs typeface="Times New Roman"/>
            </a:endParaRPr>
          </a:p>
          <a:p>
            <a:pPr algn="ctr" marR="460375">
              <a:lnSpc>
                <a:spcPct val="100000"/>
              </a:lnSpc>
            </a:pPr>
            <a:r>
              <a:rPr dirty="0" u="sng" sz="1400" spc="-2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GIẤY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XÁC</a:t>
            </a:r>
            <a:r>
              <a:rPr dirty="0" u="sng" sz="1400" spc="-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NHẬN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algn="ctr" marR="77597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PHÒNG CÔNG </a:t>
            </a:r>
            <a:r>
              <a:rPr dirty="0" sz="1400" spc="-10" b="1">
                <a:latin typeface="Times New Roman"/>
                <a:cs typeface="Times New Roman"/>
              </a:rPr>
              <a:t>TÁC </a:t>
            </a:r>
            <a:r>
              <a:rPr dirty="0" sz="1400" spc="-5" b="1">
                <a:latin typeface="Times New Roman"/>
                <a:cs typeface="Times New Roman"/>
              </a:rPr>
              <a:t>HSSV </a:t>
            </a:r>
            <a:r>
              <a:rPr dirty="0" sz="1400" b="1">
                <a:latin typeface="Times New Roman"/>
                <a:cs typeface="Times New Roman"/>
              </a:rPr>
              <a:t>- </a:t>
            </a:r>
            <a:r>
              <a:rPr dirty="0" sz="1400" spc="-5" b="1">
                <a:latin typeface="Times New Roman"/>
                <a:cs typeface="Times New Roman"/>
              </a:rPr>
              <a:t>TRƯỜNG ĐẠI HỌC HỒNG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ĐỨC</a:t>
            </a:r>
            <a:endParaRPr sz="1400">
              <a:latin typeface="Times New Roman"/>
              <a:cs typeface="Times New Roman"/>
            </a:endParaRPr>
          </a:p>
          <a:p>
            <a:pPr algn="ctr" marR="448945">
              <a:lnSpc>
                <a:spcPct val="100000"/>
              </a:lnSpc>
              <a:spcBef>
                <a:spcPts val="250"/>
              </a:spcBef>
            </a:pPr>
            <a:r>
              <a:rPr dirty="0" sz="1400" spc="-5" b="1">
                <a:latin typeface="Times New Roman"/>
                <a:cs typeface="Times New Roman"/>
              </a:rPr>
              <a:t>XÁC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NHẬN: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6982" y="2878048"/>
            <a:ext cx="1425575" cy="248094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Times New Roman"/>
                <a:cs typeface="Times New Roman"/>
              </a:rPr>
              <a:t>Anh/chị: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Ngày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sinh: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Hộ </a:t>
            </a:r>
            <a:r>
              <a:rPr dirty="0" sz="1400" spc="-5">
                <a:latin typeface="Times New Roman"/>
                <a:cs typeface="Times New Roman"/>
              </a:rPr>
              <a:t>khẩu thường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trú  </a:t>
            </a:r>
            <a:r>
              <a:rPr dirty="0" sz="1400">
                <a:latin typeface="Times New Roman"/>
                <a:cs typeface="Times New Roman"/>
              </a:rPr>
              <a:t>Mã </a:t>
            </a:r>
            <a:r>
              <a:rPr dirty="0" sz="1400" spc="-5">
                <a:latin typeface="Times New Roman"/>
                <a:cs typeface="Times New Roman"/>
              </a:rPr>
              <a:t>số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SV:</a:t>
            </a:r>
            <a:endParaRPr sz="1400">
              <a:latin typeface="Times New Roman"/>
              <a:cs typeface="Times New Roman"/>
            </a:endParaRPr>
          </a:p>
          <a:p>
            <a:pPr marL="12700" marR="377190">
              <a:lnSpc>
                <a:spcPts val="2420"/>
              </a:lnSpc>
              <a:spcBef>
                <a:spcPts val="195"/>
              </a:spcBef>
            </a:pPr>
            <a:r>
              <a:rPr dirty="0" sz="1400">
                <a:latin typeface="Times New Roman"/>
                <a:cs typeface="Times New Roman"/>
              </a:rPr>
              <a:t>Là </a:t>
            </a:r>
            <a:r>
              <a:rPr dirty="0" sz="1400" spc="-10">
                <a:latin typeface="Times New Roman"/>
                <a:cs typeface="Times New Roman"/>
              </a:rPr>
              <a:t>SV </a:t>
            </a:r>
            <a:r>
              <a:rPr dirty="0" sz="1400" spc="-5">
                <a:latin typeface="Times New Roman"/>
                <a:cs typeface="Times New Roman"/>
              </a:rPr>
              <a:t>của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lớp  Khoa: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1400" spc="-5">
                <a:latin typeface="Times New Roman"/>
                <a:cs typeface="Times New Roman"/>
              </a:rPr>
              <a:t>Khóa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học: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Hình thức đào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tạo: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7102" y="2878048"/>
            <a:ext cx="3048000" cy="248094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Times New Roman"/>
                <a:cs typeface="Times New Roman"/>
              </a:rPr>
              <a:t>....................................................................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....................................................................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....................................................................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....................................................................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....................................................................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....................................................................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....................................................................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....................................................................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136" y="5618454"/>
            <a:ext cx="6218555" cy="1315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56565">
              <a:lnSpc>
                <a:spcPct val="125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Trong thời gian học tập tại Trường </a:t>
            </a:r>
            <a:r>
              <a:rPr dirty="0" sz="1400">
                <a:latin typeface="Times New Roman"/>
                <a:cs typeface="Times New Roman"/>
              </a:rPr>
              <a:t>Đại </a:t>
            </a:r>
            <a:r>
              <a:rPr dirty="0" sz="1400" spc="-5">
                <a:latin typeface="Times New Roman"/>
                <a:cs typeface="Times New Roman"/>
              </a:rPr>
              <a:t>học Hồng Đức anh/chị: ...........................  chấp hành đúng Quy </a:t>
            </a:r>
            <a:r>
              <a:rPr dirty="0" sz="1400">
                <a:latin typeface="Times New Roman"/>
                <a:cs typeface="Times New Roman"/>
              </a:rPr>
              <a:t>chế </a:t>
            </a:r>
            <a:r>
              <a:rPr dirty="0" sz="1400" spc="-5">
                <a:latin typeface="Times New Roman"/>
                <a:cs typeface="Times New Roman"/>
              </a:rPr>
              <a:t>của </a:t>
            </a:r>
            <a:r>
              <a:rPr dirty="0" sz="1400" spc="-10">
                <a:latin typeface="Times New Roman"/>
                <a:cs typeface="Times New Roman"/>
              </a:rPr>
              <a:t>Bộ </a:t>
            </a:r>
            <a:r>
              <a:rPr dirty="0" sz="1400" spc="-5">
                <a:latin typeface="Times New Roman"/>
                <a:cs typeface="Times New Roman"/>
              </a:rPr>
              <a:t>Giáo dục </a:t>
            </a:r>
            <a:r>
              <a:rPr dirty="0" sz="1400">
                <a:latin typeface="Times New Roman"/>
                <a:cs typeface="Times New Roman"/>
              </a:rPr>
              <a:t>và </a:t>
            </a:r>
            <a:r>
              <a:rPr dirty="0" sz="1400" spc="-5">
                <a:latin typeface="Times New Roman"/>
                <a:cs typeface="Times New Roman"/>
              </a:rPr>
              <a:t>Đào tạo, quy định </a:t>
            </a:r>
            <a:r>
              <a:rPr dirty="0" sz="1400">
                <a:latin typeface="Times New Roman"/>
                <a:cs typeface="Times New Roman"/>
              </a:rPr>
              <a:t>của </a:t>
            </a:r>
            <a:r>
              <a:rPr dirty="0" sz="1400" spc="-5">
                <a:latin typeface="Times New Roman"/>
                <a:cs typeface="Times New Roman"/>
              </a:rPr>
              <a:t>Nhà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trường./.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Times New Roman"/>
              <a:cs typeface="Times New Roman"/>
            </a:endParaRPr>
          </a:p>
          <a:p>
            <a:pPr marL="3612515" marR="708025" indent="57785">
              <a:lnSpc>
                <a:spcPct val="114999"/>
              </a:lnSpc>
            </a:pPr>
            <a:r>
              <a:rPr dirty="0" sz="1400" b="1">
                <a:latin typeface="Times New Roman"/>
                <a:cs typeface="Times New Roman"/>
              </a:rPr>
              <a:t>TL. HIỆU </a:t>
            </a:r>
            <a:r>
              <a:rPr dirty="0" sz="1400" spc="-10" b="1">
                <a:latin typeface="Times New Roman"/>
                <a:cs typeface="Times New Roman"/>
              </a:rPr>
              <a:t>TRƯỞNG  </a:t>
            </a:r>
            <a:r>
              <a:rPr dirty="0" sz="1400" b="1">
                <a:latin typeface="Times New Roman"/>
                <a:cs typeface="Times New Roman"/>
              </a:rPr>
              <a:t>TP. GDCT </a:t>
            </a:r>
            <a:r>
              <a:rPr dirty="0" sz="1400" spc="-5" b="1">
                <a:latin typeface="Times New Roman"/>
                <a:cs typeface="Times New Roman"/>
              </a:rPr>
              <a:t>VÀ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CTHSSV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45260" y="1122679"/>
            <a:ext cx="1028700" cy="0"/>
          </a:xfrm>
          <a:custGeom>
            <a:avLst/>
            <a:gdLst/>
            <a:ahLst/>
            <a:cxnLst/>
            <a:rect l="l" t="t" r="r" b="b"/>
            <a:pathLst>
              <a:path w="1028700" h="0">
                <a:moveTo>
                  <a:pt x="0" y="0"/>
                </a:moveTo>
                <a:lnTo>
                  <a:pt x="1028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29100" y="1130299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 h="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2022-05-09T09:55:57Z</dcterms:created>
  <dcterms:modified xsi:type="dcterms:W3CDTF">2022-05-09T09:55:57Z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2022-05-09T00:00:00Z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2022-05-09T00:00:00Z</vt:filetime>
  </property>
</Properties>
</file>